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1" r:id="rId1"/>
  </p:sldMasterIdLst>
  <p:notesMasterIdLst>
    <p:notesMasterId r:id="rId21"/>
  </p:notesMasterIdLst>
  <p:handoutMasterIdLst>
    <p:handoutMasterId r:id="rId22"/>
  </p:handoutMasterIdLst>
  <p:sldIdLst>
    <p:sldId id="314" r:id="rId2"/>
    <p:sldId id="316" r:id="rId3"/>
    <p:sldId id="315" r:id="rId4"/>
    <p:sldId id="287" r:id="rId5"/>
    <p:sldId id="299" r:id="rId6"/>
    <p:sldId id="269" r:id="rId7"/>
    <p:sldId id="320" r:id="rId8"/>
    <p:sldId id="318" r:id="rId9"/>
    <p:sldId id="317" r:id="rId10"/>
    <p:sldId id="279" r:id="rId11"/>
    <p:sldId id="319" r:id="rId12"/>
    <p:sldId id="301" r:id="rId13"/>
    <p:sldId id="290" r:id="rId14"/>
    <p:sldId id="293" r:id="rId15"/>
    <p:sldId id="295" r:id="rId16"/>
    <p:sldId id="292" r:id="rId17"/>
    <p:sldId id="294" r:id="rId18"/>
    <p:sldId id="262" r:id="rId19"/>
    <p:sldId id="282" r:id="rId20"/>
  </p:sldIdLst>
  <p:sldSz cx="9144000" cy="6858000" type="screen4x3"/>
  <p:notesSz cx="6797675" cy="9872663"/>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n Ryan" initials="AR" lastIdx="1" clrIdx="0">
    <p:extLst>
      <p:ext uri="{19B8F6BF-5375-455C-9EA6-DF929625EA0E}">
        <p15:presenceInfo xmlns:p15="http://schemas.microsoft.com/office/powerpoint/2012/main" userId="S-1-5-21-2328787519-2367646112-1283818960-290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DD5F7"/>
    <a:srgbClr val="0037A4"/>
    <a:srgbClr val="FFCCCC"/>
    <a:srgbClr val="FF99FF"/>
    <a:srgbClr val="FFFF99"/>
    <a:srgbClr val="FF0000"/>
    <a:srgbClr val="CCFFCC"/>
    <a:srgbClr val="006600"/>
    <a:srgbClr val="99FFCC"/>
    <a:srgbClr val="B87B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132" autoAdjust="0"/>
    <p:restoredTop sz="78723" autoAdjust="0"/>
  </p:normalViewPr>
  <p:slideViewPr>
    <p:cSldViewPr>
      <p:cViewPr varScale="1">
        <p:scale>
          <a:sx n="87" d="100"/>
          <a:sy n="87" d="100"/>
        </p:scale>
        <p:origin x="2160" y="84"/>
      </p:cViewPr>
      <p:guideLst>
        <p:guide orient="horz" pos="2160"/>
        <p:guide pos="2880"/>
      </p:guideLst>
    </p:cSldViewPr>
  </p:slideViewPr>
  <p:notesTextViewPr>
    <p:cViewPr>
      <p:scale>
        <a:sx n="3" d="2"/>
        <a:sy n="3" d="2"/>
      </p:scale>
      <p:origin x="0" y="0"/>
    </p:cViewPr>
  </p:notesTextViewPr>
  <p:sorterViewPr>
    <p:cViewPr>
      <p:scale>
        <a:sx n="100" d="100"/>
        <a:sy n="100" d="100"/>
      </p:scale>
      <p:origin x="0" y="-365"/>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5348"/>
          </a:xfrm>
          <a:prstGeom prst="rect">
            <a:avLst/>
          </a:prstGeom>
        </p:spPr>
        <p:txBody>
          <a:bodyPr vert="horz" lIns="91440" tIns="45720" rIns="91440" bIns="45720" rtlCol="0"/>
          <a:lstStyle>
            <a:lvl1pPr algn="l">
              <a:defRPr sz="1200"/>
            </a:lvl1pPr>
          </a:lstStyle>
          <a:p>
            <a:endParaRPr lang="en-GB" dirty="0">
              <a:latin typeface="Century Gothic" panose="020B0502020202020204" pitchFamily="34" charset="0"/>
            </a:endParaRPr>
          </a:p>
        </p:txBody>
      </p:sp>
      <p:sp>
        <p:nvSpPr>
          <p:cNvPr id="3" name="Date Placeholder 2"/>
          <p:cNvSpPr>
            <a:spLocks noGrp="1"/>
          </p:cNvSpPr>
          <p:nvPr>
            <p:ph type="dt" sz="quarter" idx="1"/>
          </p:nvPr>
        </p:nvSpPr>
        <p:spPr>
          <a:xfrm>
            <a:off x="3850443" y="0"/>
            <a:ext cx="2945659" cy="495348"/>
          </a:xfrm>
          <a:prstGeom prst="rect">
            <a:avLst/>
          </a:prstGeom>
        </p:spPr>
        <p:txBody>
          <a:bodyPr vert="horz" lIns="91440" tIns="45720" rIns="91440" bIns="45720" rtlCol="0"/>
          <a:lstStyle>
            <a:lvl1pPr algn="r">
              <a:defRPr sz="1200"/>
            </a:lvl1pPr>
          </a:lstStyle>
          <a:p>
            <a:fld id="{51CD5763-A0CA-4F21-B901-9924F7422D9E}" type="datetimeFigureOut">
              <a:rPr lang="en-GB" smtClean="0">
                <a:latin typeface="Century Gothic" panose="020B0502020202020204" pitchFamily="34" charset="0"/>
              </a:rPr>
              <a:t>16/07/2026</a:t>
            </a:fld>
            <a:endParaRPr lang="en-GB" dirty="0">
              <a:latin typeface="Century Gothic" panose="020B0502020202020204" pitchFamily="34" charset="0"/>
            </a:endParaRPr>
          </a:p>
        </p:txBody>
      </p:sp>
      <p:sp>
        <p:nvSpPr>
          <p:cNvPr id="4" name="Footer Placeholder 3"/>
          <p:cNvSpPr>
            <a:spLocks noGrp="1"/>
          </p:cNvSpPr>
          <p:nvPr>
            <p:ph type="ftr" sz="quarter" idx="2"/>
          </p:nvPr>
        </p:nvSpPr>
        <p:spPr>
          <a:xfrm>
            <a:off x="0" y="9377319"/>
            <a:ext cx="2945659" cy="495347"/>
          </a:xfrm>
          <a:prstGeom prst="rect">
            <a:avLst/>
          </a:prstGeom>
        </p:spPr>
        <p:txBody>
          <a:bodyPr vert="horz" lIns="91440" tIns="45720" rIns="91440" bIns="45720" rtlCol="0" anchor="b"/>
          <a:lstStyle>
            <a:lvl1pPr algn="l">
              <a:defRPr sz="1200"/>
            </a:lvl1pPr>
          </a:lstStyle>
          <a:p>
            <a:endParaRPr lang="en-GB" dirty="0">
              <a:latin typeface="Century Gothic" panose="020B0502020202020204" pitchFamily="34" charset="0"/>
            </a:endParaRPr>
          </a:p>
        </p:txBody>
      </p:sp>
      <p:sp>
        <p:nvSpPr>
          <p:cNvPr id="5" name="Slide Number Placeholder 4"/>
          <p:cNvSpPr>
            <a:spLocks noGrp="1"/>
          </p:cNvSpPr>
          <p:nvPr>
            <p:ph type="sldNum" sz="quarter" idx="3"/>
          </p:nvPr>
        </p:nvSpPr>
        <p:spPr>
          <a:xfrm>
            <a:off x="3850443" y="9377319"/>
            <a:ext cx="2945659" cy="495347"/>
          </a:xfrm>
          <a:prstGeom prst="rect">
            <a:avLst/>
          </a:prstGeom>
        </p:spPr>
        <p:txBody>
          <a:bodyPr vert="horz" lIns="91440" tIns="45720" rIns="91440" bIns="45720" rtlCol="0" anchor="b"/>
          <a:lstStyle>
            <a:lvl1pPr algn="r">
              <a:defRPr sz="1200"/>
            </a:lvl1pPr>
          </a:lstStyle>
          <a:p>
            <a:fld id="{BD234AC8-9B60-4DAB-AB46-DC0D62F64CF2}" type="slidenum">
              <a:rPr lang="en-GB" smtClean="0">
                <a:latin typeface="Century Gothic" panose="020B0502020202020204" pitchFamily="34" charset="0"/>
              </a:rPr>
              <a:t>‹#›</a:t>
            </a:fld>
            <a:endParaRPr lang="en-GB" dirty="0">
              <a:latin typeface="Century Gothic" panose="020B0502020202020204" pitchFamily="34" charset="0"/>
            </a:endParaRPr>
          </a:p>
        </p:txBody>
      </p:sp>
    </p:spTree>
    <p:extLst>
      <p:ext uri="{BB962C8B-B14F-4D97-AF65-F5344CB8AC3E}">
        <p14:creationId xmlns:p14="http://schemas.microsoft.com/office/powerpoint/2010/main" val="36828995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hdr" sz="quarter"/>
          </p:nvPr>
        </p:nvSpPr>
        <p:spPr bwMode="auto">
          <a:xfrm>
            <a:off x="0" y="1"/>
            <a:ext cx="2945659" cy="493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Century Gothic" panose="020B0502020202020204" pitchFamily="34" charset="0"/>
                <a:cs typeface="Arial" pitchFamily="34" charset="0"/>
              </a:defRPr>
            </a:lvl1pPr>
          </a:lstStyle>
          <a:p>
            <a:pPr>
              <a:defRPr/>
            </a:pPr>
            <a:endParaRPr lang="en-GB" dirty="0"/>
          </a:p>
        </p:txBody>
      </p:sp>
      <p:sp>
        <p:nvSpPr>
          <p:cNvPr id="16387" name="Rectangle 3"/>
          <p:cNvSpPr>
            <a:spLocks noGrp="1" noChangeArrowheads="1"/>
          </p:cNvSpPr>
          <p:nvPr>
            <p:ph type="dt" idx="1"/>
          </p:nvPr>
        </p:nvSpPr>
        <p:spPr bwMode="auto">
          <a:xfrm>
            <a:off x="3850443" y="1"/>
            <a:ext cx="2945659" cy="493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Century Gothic" panose="020B0502020202020204" pitchFamily="34" charset="0"/>
                <a:cs typeface="Arial" pitchFamily="34" charset="0"/>
              </a:defRPr>
            </a:lvl1pPr>
          </a:lstStyle>
          <a:p>
            <a:pPr>
              <a:defRPr/>
            </a:pPr>
            <a:endParaRPr lang="en-GB" dirty="0"/>
          </a:p>
        </p:txBody>
      </p:sp>
      <p:sp>
        <p:nvSpPr>
          <p:cNvPr id="17412" name="Rectangle 4"/>
          <p:cNvSpPr>
            <a:spLocks noGrp="1" noRot="1" noChangeAspect="1" noChangeArrowheads="1" noTextEdit="1"/>
          </p:cNvSpPr>
          <p:nvPr>
            <p:ph type="sldImg" idx="2"/>
          </p:nvPr>
        </p:nvSpPr>
        <p:spPr bwMode="auto">
          <a:xfrm>
            <a:off x="930275" y="739775"/>
            <a:ext cx="4937125" cy="3703638"/>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6389" name="Rectangle 5"/>
          <p:cNvSpPr>
            <a:spLocks noGrp="1" noChangeArrowheads="1"/>
          </p:cNvSpPr>
          <p:nvPr>
            <p:ph type="body" sz="quarter" idx="3"/>
          </p:nvPr>
        </p:nvSpPr>
        <p:spPr bwMode="auto">
          <a:xfrm>
            <a:off x="679768" y="4689515"/>
            <a:ext cx="5438140" cy="44426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6390" name="Rectangle 6"/>
          <p:cNvSpPr>
            <a:spLocks noGrp="1" noChangeArrowheads="1"/>
          </p:cNvSpPr>
          <p:nvPr>
            <p:ph type="ftr" sz="quarter" idx="4"/>
          </p:nvPr>
        </p:nvSpPr>
        <p:spPr bwMode="auto">
          <a:xfrm>
            <a:off x="0" y="9377317"/>
            <a:ext cx="2945659" cy="493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Century Gothic" panose="020B0502020202020204" pitchFamily="34" charset="0"/>
                <a:cs typeface="Arial" pitchFamily="34" charset="0"/>
              </a:defRPr>
            </a:lvl1pPr>
          </a:lstStyle>
          <a:p>
            <a:pPr>
              <a:defRPr/>
            </a:pPr>
            <a:endParaRPr lang="en-GB" dirty="0"/>
          </a:p>
        </p:txBody>
      </p:sp>
      <p:sp>
        <p:nvSpPr>
          <p:cNvPr id="16391" name="Rectangle 7"/>
          <p:cNvSpPr>
            <a:spLocks noGrp="1" noChangeArrowheads="1"/>
          </p:cNvSpPr>
          <p:nvPr>
            <p:ph type="sldNum" sz="quarter" idx="5"/>
          </p:nvPr>
        </p:nvSpPr>
        <p:spPr bwMode="auto">
          <a:xfrm>
            <a:off x="3850443" y="9377317"/>
            <a:ext cx="2945659" cy="493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Century Gothic" panose="020B0502020202020204" pitchFamily="34" charset="0"/>
              </a:defRPr>
            </a:lvl1pPr>
          </a:lstStyle>
          <a:p>
            <a:fld id="{997C2352-038A-4414-A80D-7BD33641906D}" type="slidenum">
              <a:rPr lang="en-GB" altLang="en-US" smtClean="0"/>
              <a:pPr/>
              <a:t>‹#›</a:t>
            </a:fld>
            <a:endParaRPr lang="en-GB" altLang="en-US" dirty="0"/>
          </a:p>
        </p:txBody>
      </p:sp>
    </p:spTree>
    <p:extLst>
      <p:ext uri="{BB962C8B-B14F-4D97-AF65-F5344CB8AC3E}">
        <p14:creationId xmlns:p14="http://schemas.microsoft.com/office/powerpoint/2010/main" val="64398702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entury Gothic" panose="020B0502020202020204" pitchFamily="34" charset="0"/>
        <a:ea typeface="+mn-ea"/>
        <a:cs typeface="Arial" pitchFamily="34" charset="0"/>
      </a:defRPr>
    </a:lvl1pPr>
    <a:lvl2pPr marL="457200" algn="l" rtl="0" eaLnBrk="0" fontAlgn="base" hangingPunct="0">
      <a:spcBef>
        <a:spcPct val="30000"/>
      </a:spcBef>
      <a:spcAft>
        <a:spcPct val="0"/>
      </a:spcAft>
      <a:defRPr sz="1200" kern="1200">
        <a:solidFill>
          <a:schemeClr val="tx1"/>
        </a:solidFill>
        <a:latin typeface="Century Gothic" panose="020B0502020202020204" pitchFamily="34" charset="0"/>
        <a:ea typeface="+mn-ea"/>
        <a:cs typeface="Arial" pitchFamily="34" charset="0"/>
      </a:defRPr>
    </a:lvl2pPr>
    <a:lvl3pPr marL="914400" algn="l" rtl="0" eaLnBrk="0" fontAlgn="base" hangingPunct="0">
      <a:spcBef>
        <a:spcPct val="30000"/>
      </a:spcBef>
      <a:spcAft>
        <a:spcPct val="0"/>
      </a:spcAft>
      <a:defRPr sz="1200" kern="1200">
        <a:solidFill>
          <a:schemeClr val="tx1"/>
        </a:solidFill>
        <a:latin typeface="Century Gothic" panose="020B0502020202020204" pitchFamily="34" charset="0"/>
        <a:ea typeface="+mn-ea"/>
        <a:cs typeface="Arial" pitchFamily="34" charset="0"/>
      </a:defRPr>
    </a:lvl3pPr>
    <a:lvl4pPr marL="1371600" algn="l" rtl="0" eaLnBrk="0" fontAlgn="base" hangingPunct="0">
      <a:spcBef>
        <a:spcPct val="30000"/>
      </a:spcBef>
      <a:spcAft>
        <a:spcPct val="0"/>
      </a:spcAft>
      <a:defRPr sz="1200" kern="1200">
        <a:solidFill>
          <a:schemeClr val="tx1"/>
        </a:solidFill>
        <a:latin typeface="Century Gothic" panose="020B0502020202020204" pitchFamily="34" charset="0"/>
        <a:ea typeface="+mn-ea"/>
        <a:cs typeface="Arial" pitchFamily="34" charset="0"/>
      </a:defRPr>
    </a:lvl4pPr>
    <a:lvl5pPr marL="1828800" algn="l" rtl="0" eaLnBrk="0" fontAlgn="base" hangingPunct="0">
      <a:spcBef>
        <a:spcPct val="30000"/>
      </a:spcBef>
      <a:spcAft>
        <a:spcPct val="0"/>
      </a:spcAft>
      <a:defRPr sz="1200" kern="1200">
        <a:solidFill>
          <a:schemeClr val="tx1"/>
        </a:solidFill>
        <a:latin typeface="Century Gothic" panose="020B0502020202020204"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Answer on a click</a:t>
            </a:r>
          </a:p>
        </p:txBody>
      </p:sp>
      <p:sp>
        <p:nvSpPr>
          <p:cNvPr id="4" name="Slide Number Placeholder 3"/>
          <p:cNvSpPr>
            <a:spLocks noGrp="1"/>
          </p:cNvSpPr>
          <p:nvPr>
            <p:ph type="sldNum" sz="quarter" idx="5"/>
          </p:nvPr>
        </p:nvSpPr>
        <p:spPr/>
        <p:txBody>
          <a:bodyPr/>
          <a:lstStyle/>
          <a:p>
            <a:fld id="{997C2352-038A-4414-A80D-7BD33641906D}" type="slidenum">
              <a:rPr lang="en-GB" altLang="en-US" smtClean="0"/>
              <a:pPr/>
              <a:t>1</a:t>
            </a:fld>
            <a:endParaRPr lang="en-GB" altLang="en-US" dirty="0"/>
          </a:p>
        </p:txBody>
      </p:sp>
    </p:spTree>
    <p:extLst>
      <p:ext uri="{BB962C8B-B14F-4D97-AF65-F5344CB8AC3E}">
        <p14:creationId xmlns:p14="http://schemas.microsoft.com/office/powerpoint/2010/main" val="22940466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the students remember that mental health is a continuum</a:t>
            </a:r>
            <a:r>
              <a:rPr lang="en-GB" baseline="0" dirty="0"/>
              <a:t> and  reflection is a key part of the metacognition cycle. They should be able to refer to the 7 Habits of effective teenagers knowledge from term one.</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dirty="0">
                <a:solidFill>
                  <a:schemeClr val="tx1"/>
                </a:solidFill>
                <a:effectLst/>
                <a:ea typeface="+mn-ea"/>
                <a:cs typeface="+mn-cs"/>
              </a:rPr>
              <a:t>Decades of empirical studies have shown that metacognition is effective at decreasing </a:t>
            </a:r>
            <a:r>
              <a:rPr lang="en-GB" sz="1200" b="0" i="0" u="none" strike="noStrike" kern="1200" dirty="0">
                <a:solidFill>
                  <a:schemeClr val="tx1"/>
                </a:solidFill>
                <a:effectLst/>
                <a:ea typeface="+mn-ea"/>
                <a:cs typeface="+mn-cs"/>
              </a:rPr>
              <a:t>addictive behaviours</a:t>
            </a:r>
            <a:r>
              <a:rPr lang="en-GB" sz="1200" b="0" i="0" u="none" kern="1200" dirty="0">
                <a:solidFill>
                  <a:schemeClr val="tx1"/>
                </a:solidFill>
                <a:effectLst/>
                <a:ea typeface="+mn-ea"/>
                <a:cs typeface="+mn-cs"/>
              </a:rPr>
              <a:t> and improving</a:t>
            </a:r>
            <a:r>
              <a:rPr lang="en-GB" sz="1200" b="0" i="0" u="none" kern="1200" baseline="0" dirty="0">
                <a:solidFill>
                  <a:schemeClr val="tx1"/>
                </a:solidFill>
                <a:effectLst/>
                <a:ea typeface="+mn-ea"/>
                <a:cs typeface="+mn-cs"/>
              </a:rPr>
              <a:t> emotional well-being</a:t>
            </a:r>
            <a:r>
              <a:rPr lang="en-GB" sz="1200" b="0" i="0" u="none" kern="1200" dirty="0">
                <a:solidFill>
                  <a:schemeClr val="tx1"/>
                </a:solidFill>
                <a:effectLst/>
                <a:ea typeface="+mn-ea"/>
                <a:cs typeface="+mn-cs"/>
              </a:rPr>
              <a:t>. Metacognitive training</a:t>
            </a:r>
            <a:r>
              <a:rPr lang="en-GB" sz="1200" b="0" i="0" u="none" kern="1200" baseline="0" dirty="0">
                <a:solidFill>
                  <a:schemeClr val="tx1"/>
                </a:solidFill>
                <a:effectLst/>
                <a:ea typeface="+mn-ea"/>
                <a:cs typeface="+mn-cs"/>
              </a:rPr>
              <a:t> h</a:t>
            </a:r>
            <a:r>
              <a:rPr lang="en-GB" sz="1200" b="0" i="0" u="none" kern="1200" dirty="0">
                <a:solidFill>
                  <a:schemeClr val="tx1"/>
                </a:solidFill>
                <a:effectLst/>
                <a:ea typeface="+mn-ea"/>
                <a:cs typeface="+mn-cs"/>
              </a:rPr>
              <a:t>as demonstrated significant benefits in</a:t>
            </a:r>
            <a:r>
              <a:rPr lang="en-GB" sz="1200" b="0" i="0" u="none" kern="1200" baseline="0" dirty="0">
                <a:solidFill>
                  <a:schemeClr val="tx1"/>
                </a:solidFill>
                <a:effectLst/>
                <a:ea typeface="+mn-ea"/>
                <a:cs typeface="+mn-cs"/>
              </a:rPr>
              <a:t> education and we should always try to link these ‘well-being’ lessons to learning to learn work.</a:t>
            </a:r>
            <a:endParaRPr lang="en-US" b="0" u="none" dirty="0">
              <a:solidFill>
                <a:schemeClr val="tx1"/>
              </a:solidFill>
              <a:cs typeface="Calibri"/>
            </a:endParaRPr>
          </a:p>
          <a:p>
            <a:endParaRPr lang="en-GB" dirty="0"/>
          </a:p>
        </p:txBody>
      </p:sp>
      <p:sp>
        <p:nvSpPr>
          <p:cNvPr id="4" name="Slide Number Placeholder 3"/>
          <p:cNvSpPr>
            <a:spLocks noGrp="1"/>
          </p:cNvSpPr>
          <p:nvPr>
            <p:ph type="sldNum" sz="quarter" idx="10"/>
          </p:nvPr>
        </p:nvSpPr>
        <p:spPr/>
        <p:txBody>
          <a:bodyPr/>
          <a:lstStyle/>
          <a:p>
            <a:fld id="{B6C977D4-6EB6-4890-A387-7F2B80A2BE89}" type="slidenum">
              <a:rPr lang="en-GB" smtClean="0"/>
              <a:t>12</a:t>
            </a:fld>
            <a:endParaRPr lang="en-GB" dirty="0"/>
          </a:p>
        </p:txBody>
      </p:sp>
    </p:spTree>
    <p:extLst>
      <p:ext uri="{BB962C8B-B14F-4D97-AF65-F5344CB8AC3E}">
        <p14:creationId xmlns:p14="http://schemas.microsoft.com/office/powerpoint/2010/main" val="31692254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a:t>
            </a:r>
            <a:r>
              <a:rPr lang="en-US" baseline="0" dirty="0"/>
              <a:t> doing task- the three continuum heading slide need printing off in colour on card for staff to use- a set per teacher- </a:t>
            </a:r>
          </a:p>
          <a:p>
            <a:endParaRPr lang="en-US" dirty="0"/>
          </a:p>
          <a:p>
            <a:r>
              <a:rPr lang="en-US" dirty="0"/>
              <a:t>Its important to note that having a mental illness does not mean someone cannot have good mental health, and equally an individual without a mental health problem can experience poor mental health and distress. We all experience things differently.</a:t>
            </a:r>
          </a:p>
          <a:p>
            <a:endParaRPr lang="en-US" dirty="0">
              <a:cs typeface="Calibri"/>
            </a:endParaRPr>
          </a:p>
          <a:p>
            <a:r>
              <a:rPr lang="en-US" dirty="0"/>
              <a:t>Overall, your mental health goes up and down all the time, whether or not you have a mental health diagnosis. It changes depending on what’s happening in your life and what capacity you have to cope. The following is designed as a</a:t>
            </a:r>
            <a:r>
              <a:rPr lang="en-US" baseline="0" dirty="0"/>
              <a:t> physical continuum task. Have the three headings across one wall and ask the students to place themselves on the continuum where they feel the case study person is on the continuum.</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E2B1B41B-BE19-4B74-BC20-D6DBBA174E50}" type="slidenum">
              <a:rPr lang="en-GB" smtClean="0"/>
              <a:t>13</a:t>
            </a:fld>
            <a:endParaRPr lang="en-GB" dirty="0"/>
          </a:p>
        </p:txBody>
      </p:sp>
    </p:spTree>
    <p:extLst>
      <p:ext uri="{BB962C8B-B14F-4D97-AF65-F5344CB8AC3E}">
        <p14:creationId xmlns:p14="http://schemas.microsoft.com/office/powerpoint/2010/main" val="25938561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students to mark on their continuum where Tracy is* </a:t>
            </a:r>
          </a:p>
          <a:p>
            <a:endParaRPr lang="en-US" dirty="0"/>
          </a:p>
          <a:p>
            <a:r>
              <a:rPr lang="en-US" dirty="0"/>
              <a:t>Whole class feedback</a:t>
            </a:r>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E2B1B41B-BE19-4B74-BC20-D6DBBA174E50}" type="slidenum">
              <a:rPr lang="en-GB" smtClean="0"/>
              <a:t>14</a:t>
            </a:fld>
            <a:endParaRPr lang="en-GB" dirty="0"/>
          </a:p>
        </p:txBody>
      </p:sp>
    </p:spTree>
    <p:extLst>
      <p:ext uri="{BB962C8B-B14F-4D97-AF65-F5344CB8AC3E}">
        <p14:creationId xmlns:p14="http://schemas.microsoft.com/office/powerpoint/2010/main" val="37826215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young people to decide if Jenny moves stays where he is or moves. Get them to consider how far he moves along the continuum. </a:t>
            </a:r>
          </a:p>
          <a:p>
            <a:endParaRPr lang="en-US" dirty="0">
              <a:cs typeface="Calibri"/>
            </a:endParaRPr>
          </a:p>
          <a:p>
            <a:r>
              <a:rPr lang="en-US" dirty="0"/>
              <a:t>Jenny might be feeling a bit better now, but she could still struggle again if the exam pressure gets worse, or if her friends stop being so supportive. She will likely need a bit of time to feel 100% again. </a:t>
            </a:r>
            <a:endParaRPr lang="en-US" dirty="0">
              <a:cs typeface="Calibri"/>
            </a:endParaRPr>
          </a:p>
          <a:p>
            <a:endParaRPr lang="en-US" dirty="0"/>
          </a:p>
          <a:p>
            <a:r>
              <a:rPr lang="en-US" dirty="0">
                <a:cs typeface="Calibri"/>
              </a:rPr>
              <a:t>Both Michael and Tracey ended at similar points. </a:t>
            </a:r>
          </a:p>
        </p:txBody>
      </p:sp>
      <p:sp>
        <p:nvSpPr>
          <p:cNvPr id="4" name="Slide Number Placeholder 3"/>
          <p:cNvSpPr>
            <a:spLocks noGrp="1"/>
          </p:cNvSpPr>
          <p:nvPr>
            <p:ph type="sldNum" sz="quarter" idx="5"/>
          </p:nvPr>
        </p:nvSpPr>
        <p:spPr/>
        <p:txBody>
          <a:bodyPr/>
          <a:lstStyle/>
          <a:p>
            <a:fld id="{E2B1B41B-BE19-4B74-BC20-D6DBBA174E50}" type="slidenum">
              <a:rPr lang="en-GB" smtClean="0"/>
              <a:t>15</a:t>
            </a:fld>
            <a:endParaRPr lang="en-GB" dirty="0"/>
          </a:p>
        </p:txBody>
      </p:sp>
    </p:spTree>
    <p:extLst>
      <p:ext uri="{BB962C8B-B14F-4D97-AF65-F5344CB8AC3E}">
        <p14:creationId xmlns:p14="http://schemas.microsoft.com/office/powerpoint/2010/main" val="36106268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Students could have this printed? Or whole class activity?</a:t>
            </a:r>
          </a:p>
          <a:p>
            <a:endParaRPr lang="en-US" dirty="0">
              <a:cs typeface="Calibri"/>
            </a:endParaRPr>
          </a:p>
          <a:p>
            <a:r>
              <a:rPr lang="en-US" dirty="0">
                <a:cs typeface="Calibri"/>
              </a:rPr>
              <a:t>*ask students to mark on their continuum where Michael is* </a:t>
            </a:r>
          </a:p>
          <a:p>
            <a:endParaRPr lang="en-US" dirty="0">
              <a:cs typeface="Calibri"/>
            </a:endParaRPr>
          </a:p>
          <a:p>
            <a:r>
              <a:rPr lang="en-US" dirty="0">
                <a:cs typeface="Calibri"/>
              </a:rPr>
              <a:t>Whole class feedback</a:t>
            </a:r>
          </a:p>
        </p:txBody>
      </p:sp>
      <p:sp>
        <p:nvSpPr>
          <p:cNvPr id="4" name="Slide Number Placeholder 3"/>
          <p:cNvSpPr>
            <a:spLocks noGrp="1"/>
          </p:cNvSpPr>
          <p:nvPr>
            <p:ph type="sldNum" sz="quarter" idx="5"/>
          </p:nvPr>
        </p:nvSpPr>
        <p:spPr/>
        <p:txBody>
          <a:bodyPr/>
          <a:lstStyle/>
          <a:p>
            <a:fld id="{E2B1B41B-BE19-4B74-BC20-D6DBBA174E50}" type="slidenum">
              <a:rPr lang="en-GB" smtClean="0"/>
              <a:t>16</a:t>
            </a:fld>
            <a:endParaRPr lang="en-GB" dirty="0"/>
          </a:p>
        </p:txBody>
      </p:sp>
    </p:spTree>
    <p:extLst>
      <p:ext uri="{BB962C8B-B14F-4D97-AF65-F5344CB8AC3E}">
        <p14:creationId xmlns:p14="http://schemas.microsoft.com/office/powerpoint/2010/main" val="20128637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young people to decide if Michael stays where he is or moves. Get them to consider how far he moves along the continuum. </a:t>
            </a:r>
          </a:p>
          <a:p>
            <a:endParaRPr lang="en-US" dirty="0">
              <a:cs typeface="Calibri"/>
            </a:endParaRPr>
          </a:p>
          <a:p>
            <a:r>
              <a:rPr lang="en-US" dirty="0"/>
              <a:t>Michael might struggle (as anyone would), but that doesn’t mean he will definitely become unwell. Maybe he copes best by taking time alone. Maybe a lot of us would react like this after a pet dies. It might help if his friends kept it touch. </a:t>
            </a:r>
            <a:endParaRPr lang="en-US" dirty="0">
              <a:cs typeface="Calibri"/>
            </a:endParaRPr>
          </a:p>
        </p:txBody>
      </p:sp>
      <p:sp>
        <p:nvSpPr>
          <p:cNvPr id="4" name="Slide Number Placeholder 3"/>
          <p:cNvSpPr>
            <a:spLocks noGrp="1"/>
          </p:cNvSpPr>
          <p:nvPr>
            <p:ph type="sldNum" sz="quarter" idx="5"/>
          </p:nvPr>
        </p:nvSpPr>
        <p:spPr/>
        <p:txBody>
          <a:bodyPr/>
          <a:lstStyle/>
          <a:p>
            <a:fld id="{E2B1B41B-BE19-4B74-BC20-D6DBBA174E50}" type="slidenum">
              <a:rPr lang="en-GB" smtClean="0"/>
              <a:t>17</a:t>
            </a:fld>
            <a:endParaRPr lang="en-GB" dirty="0"/>
          </a:p>
        </p:txBody>
      </p:sp>
    </p:spTree>
    <p:extLst>
      <p:ext uri="{BB962C8B-B14F-4D97-AF65-F5344CB8AC3E}">
        <p14:creationId xmlns:p14="http://schemas.microsoft.com/office/powerpoint/2010/main" val="11122179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experiment would you design to prove that mental health isn’t a case of ‘good’ or ‘bad’ mental health?</a:t>
            </a:r>
          </a:p>
        </p:txBody>
      </p:sp>
      <p:sp>
        <p:nvSpPr>
          <p:cNvPr id="4" name="Slide Number Placeholder 3"/>
          <p:cNvSpPr>
            <a:spLocks noGrp="1"/>
          </p:cNvSpPr>
          <p:nvPr>
            <p:ph type="sldNum" sz="quarter" idx="10"/>
          </p:nvPr>
        </p:nvSpPr>
        <p:spPr/>
        <p:txBody>
          <a:bodyPr/>
          <a:lstStyle/>
          <a:p>
            <a:fld id="{B6C977D4-6EB6-4890-A387-7F2B80A2BE89}" type="slidenum">
              <a:rPr lang="en-GB" smtClean="0"/>
              <a:t>18</a:t>
            </a:fld>
            <a:endParaRPr lang="en-GB" dirty="0"/>
          </a:p>
        </p:txBody>
      </p:sp>
    </p:spTree>
    <p:extLst>
      <p:ext uri="{BB962C8B-B14F-4D97-AF65-F5344CB8AC3E}">
        <p14:creationId xmlns:p14="http://schemas.microsoft.com/office/powerpoint/2010/main" val="20448126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emotional impact of puberty and how</a:t>
            </a:r>
            <a:r>
              <a:rPr lang="en-GB" baseline="0" dirty="0"/>
              <a:t> communication with our care givers may be affected by these changes.</a:t>
            </a:r>
            <a:endParaRPr lang="en-GB" dirty="0"/>
          </a:p>
        </p:txBody>
      </p:sp>
      <p:sp>
        <p:nvSpPr>
          <p:cNvPr id="4" name="Slide Number Placeholder 3"/>
          <p:cNvSpPr>
            <a:spLocks noGrp="1"/>
          </p:cNvSpPr>
          <p:nvPr>
            <p:ph type="sldNum" sz="quarter" idx="10"/>
          </p:nvPr>
        </p:nvSpPr>
        <p:spPr/>
        <p:txBody>
          <a:bodyPr/>
          <a:lstStyle/>
          <a:p>
            <a:fld id="{B6C977D4-6EB6-4890-A387-7F2B80A2BE89}" type="slidenum">
              <a:rPr lang="en-GB" smtClean="0"/>
              <a:pPr/>
              <a:t>19</a:t>
            </a:fld>
            <a:endParaRPr lang="en-GB" dirty="0"/>
          </a:p>
        </p:txBody>
      </p:sp>
    </p:spTree>
    <p:extLst>
      <p:ext uri="{BB962C8B-B14F-4D97-AF65-F5344CB8AC3E}">
        <p14:creationId xmlns:p14="http://schemas.microsoft.com/office/powerpoint/2010/main" val="18199898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experiment would you design to prove that mental health isn’t a case of ‘good’ or ‘bad’ mental health?</a:t>
            </a:r>
          </a:p>
        </p:txBody>
      </p:sp>
      <p:sp>
        <p:nvSpPr>
          <p:cNvPr id="4" name="Slide Number Placeholder 3"/>
          <p:cNvSpPr>
            <a:spLocks noGrp="1"/>
          </p:cNvSpPr>
          <p:nvPr>
            <p:ph type="sldNum" sz="quarter" idx="10"/>
          </p:nvPr>
        </p:nvSpPr>
        <p:spPr/>
        <p:txBody>
          <a:bodyPr/>
          <a:lstStyle/>
          <a:p>
            <a:fld id="{B6C977D4-6EB6-4890-A387-7F2B80A2BE89}" type="slidenum">
              <a:rPr lang="en-GB" smtClean="0"/>
              <a:t>2</a:t>
            </a:fld>
            <a:endParaRPr lang="en-GB" dirty="0"/>
          </a:p>
        </p:txBody>
      </p:sp>
    </p:spTree>
    <p:extLst>
      <p:ext uri="{BB962C8B-B14F-4D97-AF65-F5344CB8AC3E}">
        <p14:creationId xmlns:p14="http://schemas.microsoft.com/office/powerpoint/2010/main" val="8009859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them to decide if they are mostly positive words go to the doing well end and negative to the not doing so well.</a:t>
            </a:r>
          </a:p>
          <a:p>
            <a:r>
              <a:rPr lang="en-GB" dirty="0"/>
              <a:t>Ask the to look at the word.</a:t>
            </a:r>
          </a:p>
          <a:p>
            <a:r>
              <a:rPr lang="en-GB" dirty="0"/>
              <a:t>Ask their tables to then discuss why someone may not want to disclose they are feeling like they are not coping.</a:t>
            </a:r>
          </a:p>
        </p:txBody>
      </p:sp>
      <p:sp>
        <p:nvSpPr>
          <p:cNvPr id="4" name="Slide Number Placeholder 3"/>
          <p:cNvSpPr>
            <a:spLocks noGrp="1"/>
          </p:cNvSpPr>
          <p:nvPr>
            <p:ph type="sldNum" sz="quarter" idx="5"/>
          </p:nvPr>
        </p:nvSpPr>
        <p:spPr/>
        <p:txBody>
          <a:bodyPr/>
          <a:lstStyle/>
          <a:p>
            <a:fld id="{997C2352-038A-4414-A80D-7BD33641906D}" type="slidenum">
              <a:rPr lang="en-GB" altLang="en-US" smtClean="0"/>
              <a:pPr/>
              <a:t>3</a:t>
            </a:fld>
            <a:endParaRPr lang="en-GB" altLang="en-US" dirty="0"/>
          </a:p>
        </p:txBody>
      </p:sp>
    </p:spTree>
    <p:extLst>
      <p:ext uri="{BB962C8B-B14F-4D97-AF65-F5344CB8AC3E}">
        <p14:creationId xmlns:p14="http://schemas.microsoft.com/office/powerpoint/2010/main" val="34296932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the class ‘what </a:t>
            </a:r>
            <a:r>
              <a:rPr lang="en-GB" b="1" dirty="0"/>
              <a:t>isn’t</a:t>
            </a:r>
            <a:r>
              <a:rPr lang="en-GB" b="0" dirty="0"/>
              <a:t> mental health?’ examples</a:t>
            </a:r>
            <a:r>
              <a:rPr lang="en-GB" b="0" baseline="0" dirty="0"/>
              <a:t> may include ‘an absence of mental illness’, ‘feeling great all the time’, ‘not feeling sad/bad’ </a:t>
            </a:r>
            <a:r>
              <a:rPr lang="en-GB" b="0" baseline="0" dirty="0" err="1"/>
              <a:t>etc</a:t>
            </a:r>
            <a:endParaRPr lang="en-GB" dirty="0"/>
          </a:p>
        </p:txBody>
      </p:sp>
      <p:sp>
        <p:nvSpPr>
          <p:cNvPr id="4" name="Slide Number Placeholder 3"/>
          <p:cNvSpPr>
            <a:spLocks noGrp="1"/>
          </p:cNvSpPr>
          <p:nvPr>
            <p:ph type="sldNum" sz="quarter" idx="5"/>
          </p:nvPr>
        </p:nvSpPr>
        <p:spPr/>
        <p:txBody>
          <a:bodyPr/>
          <a:lstStyle/>
          <a:p>
            <a:fld id="{E2B1B41B-BE19-4B74-BC20-D6DBBA174E50}" type="slidenum">
              <a:rPr lang="en-GB" smtClean="0"/>
              <a:t>4</a:t>
            </a:fld>
            <a:endParaRPr lang="en-GB" dirty="0"/>
          </a:p>
        </p:txBody>
      </p:sp>
    </p:spTree>
    <p:extLst>
      <p:ext uri="{BB962C8B-B14F-4D97-AF65-F5344CB8AC3E}">
        <p14:creationId xmlns:p14="http://schemas.microsoft.com/office/powerpoint/2010/main" val="25008506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https://www.youtube.com/watch?v=zDr1pWS-PQg </a:t>
            </a:r>
            <a:r>
              <a:rPr lang="en-GB" baseline="0" dirty="0"/>
              <a:t> 2 minutes long It is Australian and sign posts support not accessible to our students</a:t>
            </a:r>
            <a:endParaRPr lang="en-GB" dirty="0"/>
          </a:p>
        </p:txBody>
      </p:sp>
      <p:sp>
        <p:nvSpPr>
          <p:cNvPr id="4" name="Slide Number Placeholder 3"/>
          <p:cNvSpPr>
            <a:spLocks noGrp="1"/>
          </p:cNvSpPr>
          <p:nvPr>
            <p:ph type="sldNum" sz="quarter" idx="10"/>
          </p:nvPr>
        </p:nvSpPr>
        <p:spPr/>
        <p:txBody>
          <a:bodyPr/>
          <a:lstStyle/>
          <a:p>
            <a:fld id="{E2B1B41B-BE19-4B74-BC20-D6DBBA174E50}" type="slidenum">
              <a:rPr lang="en-GB" smtClean="0"/>
              <a:t>5</a:t>
            </a:fld>
            <a:endParaRPr lang="en-GB" dirty="0"/>
          </a:p>
        </p:txBody>
      </p:sp>
    </p:spTree>
    <p:extLst>
      <p:ext uri="{BB962C8B-B14F-4D97-AF65-F5344CB8AC3E}">
        <p14:creationId xmlns:p14="http://schemas.microsoft.com/office/powerpoint/2010/main" val="18741535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way to recap where the students may seek support and guidance. </a:t>
            </a:r>
          </a:p>
          <a:p>
            <a:r>
              <a:rPr lang="en-GB" b="0" dirty="0"/>
              <a:t>Some</a:t>
            </a:r>
            <a:r>
              <a:rPr lang="en-GB" b="1" dirty="0"/>
              <a:t> </a:t>
            </a:r>
            <a:r>
              <a:rPr lang="en-GB" b="0" dirty="0"/>
              <a:t>examples: Form</a:t>
            </a:r>
            <a:r>
              <a:rPr lang="en-GB" dirty="0"/>
              <a:t> Tutors, PSAs, HOY, Family, Childline, MIND,</a:t>
            </a:r>
            <a:r>
              <a:rPr lang="en-GB" baseline="0" dirty="0"/>
              <a:t> Changing Lives, School Nurse, GP.</a:t>
            </a:r>
            <a:endParaRPr lang="en-GB" dirty="0"/>
          </a:p>
        </p:txBody>
      </p:sp>
      <p:sp>
        <p:nvSpPr>
          <p:cNvPr id="4" name="Slide Number Placeholder 3"/>
          <p:cNvSpPr>
            <a:spLocks noGrp="1"/>
          </p:cNvSpPr>
          <p:nvPr>
            <p:ph type="sldNum" sz="quarter" idx="10"/>
          </p:nvPr>
        </p:nvSpPr>
        <p:spPr/>
        <p:txBody>
          <a:bodyPr/>
          <a:lstStyle/>
          <a:p>
            <a:fld id="{B6C977D4-6EB6-4890-A387-7F2B80A2BE89}" type="slidenum">
              <a:rPr lang="en-GB" smtClean="0"/>
              <a:pPr/>
              <a:t>6</a:t>
            </a:fld>
            <a:endParaRPr lang="en-GB" dirty="0"/>
          </a:p>
        </p:txBody>
      </p:sp>
    </p:spTree>
    <p:extLst>
      <p:ext uri="{BB962C8B-B14F-4D97-AF65-F5344CB8AC3E}">
        <p14:creationId xmlns:p14="http://schemas.microsoft.com/office/powerpoint/2010/main" val="33544078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7C2352-038A-4414-A80D-7BD33641906D}" type="slidenum">
              <a:rPr lang="en-GB" altLang="en-US" smtClean="0"/>
              <a:pPr/>
              <a:t>9</a:t>
            </a:fld>
            <a:endParaRPr lang="en-GB" altLang="en-US" dirty="0"/>
          </a:p>
        </p:txBody>
      </p:sp>
    </p:spTree>
    <p:extLst>
      <p:ext uri="{BB962C8B-B14F-4D97-AF65-F5344CB8AC3E}">
        <p14:creationId xmlns:p14="http://schemas.microsoft.com/office/powerpoint/2010/main" val="4921979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solidFill>
                  <a:srgbClr val="111111"/>
                </a:solidFill>
              </a:rPr>
              <a:t>Signs and symptoms of mental illness can vary, depending on the disorder, circumstances and other factors. Mental illness symptoms can affect emotions, thoughts and behaviours.</a:t>
            </a:r>
          </a:p>
          <a:p>
            <a:r>
              <a:rPr lang="en-GB" dirty="0">
                <a:solidFill>
                  <a:srgbClr val="111111"/>
                </a:solidFill>
              </a:rPr>
              <a:t>Examples of signs and symptoms include:</a:t>
            </a:r>
          </a:p>
          <a:p>
            <a:pPr>
              <a:buFont typeface="Arial" panose="020B0604020202020204" pitchFamily="34" charset="0"/>
              <a:buNone/>
            </a:pPr>
            <a:endParaRPr lang="en-GB" dirty="0">
              <a:solidFill>
                <a:srgbClr val="111111"/>
              </a:solidFill>
            </a:endParaRPr>
          </a:p>
          <a:p>
            <a:pPr>
              <a:buFont typeface="Arial" panose="020B0604020202020204" pitchFamily="34" charset="0"/>
              <a:buChar char="•"/>
            </a:pPr>
            <a:r>
              <a:rPr lang="en-GB" dirty="0">
                <a:solidFill>
                  <a:srgbClr val="111111"/>
                </a:solidFill>
              </a:rPr>
              <a:t>Feeling sad or down</a:t>
            </a:r>
          </a:p>
          <a:p>
            <a:pPr>
              <a:buFont typeface="Arial" panose="020B0604020202020204" pitchFamily="34" charset="0"/>
              <a:buChar char="•"/>
            </a:pPr>
            <a:r>
              <a:rPr lang="en-GB" dirty="0">
                <a:solidFill>
                  <a:srgbClr val="111111"/>
                </a:solidFill>
              </a:rPr>
              <a:t>Confused thinking or reduced ability to concentrate</a:t>
            </a:r>
          </a:p>
          <a:p>
            <a:pPr>
              <a:buFont typeface="Arial" panose="020B0604020202020204" pitchFamily="34" charset="0"/>
              <a:buChar char="•"/>
            </a:pPr>
            <a:r>
              <a:rPr lang="en-GB" dirty="0">
                <a:solidFill>
                  <a:srgbClr val="111111"/>
                </a:solidFill>
              </a:rPr>
              <a:t>Excessive fears or worries, or extreme feelings of guilt</a:t>
            </a:r>
          </a:p>
          <a:p>
            <a:pPr>
              <a:buFont typeface="Arial" panose="020B0604020202020204" pitchFamily="34" charset="0"/>
              <a:buChar char="•"/>
            </a:pPr>
            <a:r>
              <a:rPr lang="en-GB" dirty="0">
                <a:solidFill>
                  <a:srgbClr val="111111"/>
                </a:solidFill>
              </a:rPr>
              <a:t>Extreme mood changes of highs and lows</a:t>
            </a:r>
          </a:p>
          <a:p>
            <a:pPr>
              <a:buFont typeface="Arial" panose="020B0604020202020204" pitchFamily="34" charset="0"/>
              <a:buChar char="•"/>
            </a:pPr>
            <a:r>
              <a:rPr lang="en-GB" dirty="0">
                <a:solidFill>
                  <a:srgbClr val="111111"/>
                </a:solidFill>
              </a:rPr>
              <a:t>Withdrawal from friends and activities</a:t>
            </a:r>
          </a:p>
          <a:p>
            <a:pPr>
              <a:buFont typeface="Arial" panose="020B0604020202020204" pitchFamily="34" charset="0"/>
              <a:buChar char="•"/>
            </a:pPr>
            <a:r>
              <a:rPr lang="en-GB" dirty="0">
                <a:solidFill>
                  <a:srgbClr val="111111"/>
                </a:solidFill>
              </a:rPr>
              <a:t>Significant tiredness, low energy or problems sleeping</a:t>
            </a:r>
          </a:p>
          <a:p>
            <a:pPr>
              <a:buFont typeface="Arial" panose="020B0604020202020204" pitchFamily="34" charset="0"/>
              <a:buChar char="•"/>
            </a:pPr>
            <a:r>
              <a:rPr lang="en-GB" dirty="0">
                <a:solidFill>
                  <a:srgbClr val="111111"/>
                </a:solidFill>
              </a:rPr>
              <a:t>Detachment from reality (delusions), paranoia or hallucinations</a:t>
            </a:r>
          </a:p>
          <a:p>
            <a:pPr>
              <a:buFont typeface="Arial" panose="020B0604020202020204" pitchFamily="34" charset="0"/>
              <a:buChar char="•"/>
            </a:pPr>
            <a:r>
              <a:rPr lang="en-GB" dirty="0">
                <a:solidFill>
                  <a:srgbClr val="111111"/>
                </a:solidFill>
              </a:rPr>
              <a:t>Inability to cope with daily problems or stress</a:t>
            </a:r>
          </a:p>
          <a:p>
            <a:pPr>
              <a:buFont typeface="Arial" panose="020B0604020202020204" pitchFamily="34" charset="0"/>
              <a:buChar char="•"/>
            </a:pPr>
            <a:r>
              <a:rPr lang="en-GB" dirty="0">
                <a:solidFill>
                  <a:srgbClr val="111111"/>
                </a:solidFill>
              </a:rPr>
              <a:t>Trouble understanding and relating to situations and to people</a:t>
            </a:r>
          </a:p>
          <a:p>
            <a:pPr>
              <a:buFont typeface="Arial" panose="020B0604020202020204" pitchFamily="34" charset="0"/>
              <a:buChar char="•"/>
            </a:pPr>
            <a:r>
              <a:rPr lang="en-GB" dirty="0">
                <a:solidFill>
                  <a:srgbClr val="111111"/>
                </a:solidFill>
              </a:rPr>
              <a:t>Problems with alcohol or drug use</a:t>
            </a:r>
          </a:p>
          <a:p>
            <a:pPr>
              <a:buFont typeface="Arial" panose="020B0604020202020204" pitchFamily="34" charset="0"/>
              <a:buChar char="•"/>
            </a:pPr>
            <a:r>
              <a:rPr lang="en-GB" dirty="0">
                <a:solidFill>
                  <a:srgbClr val="111111"/>
                </a:solidFill>
              </a:rPr>
              <a:t>Major changes in eating habits</a:t>
            </a:r>
          </a:p>
          <a:p>
            <a:pPr>
              <a:buFont typeface="Arial" panose="020B0604020202020204" pitchFamily="34" charset="0"/>
              <a:buChar char="•"/>
            </a:pPr>
            <a:r>
              <a:rPr lang="en-GB" dirty="0">
                <a:solidFill>
                  <a:srgbClr val="111111"/>
                </a:solidFill>
              </a:rPr>
              <a:t>Sex drive changes</a:t>
            </a:r>
          </a:p>
          <a:p>
            <a:pPr>
              <a:buFont typeface="Arial" panose="020B0604020202020204" pitchFamily="34" charset="0"/>
              <a:buChar char="•"/>
            </a:pPr>
            <a:r>
              <a:rPr lang="en-GB" dirty="0">
                <a:solidFill>
                  <a:srgbClr val="111111"/>
                </a:solidFill>
              </a:rPr>
              <a:t>Excessive anger, hostility or violence</a:t>
            </a:r>
          </a:p>
          <a:p>
            <a:pPr>
              <a:buFont typeface="Arial" panose="020B0604020202020204" pitchFamily="34" charset="0"/>
              <a:buChar char="•"/>
            </a:pPr>
            <a:r>
              <a:rPr lang="en-GB" dirty="0">
                <a:solidFill>
                  <a:srgbClr val="111111"/>
                </a:solidFill>
              </a:rPr>
              <a:t>Suicidal thinking</a:t>
            </a:r>
            <a:endParaRPr lang="en-GB" b="0" i="0" dirty="0">
              <a:solidFill>
                <a:srgbClr val="111111"/>
              </a:solidFill>
              <a:effectLst/>
            </a:endParaRPr>
          </a:p>
          <a:p>
            <a:endParaRPr lang="en-GB" dirty="0"/>
          </a:p>
        </p:txBody>
      </p:sp>
      <p:sp>
        <p:nvSpPr>
          <p:cNvPr id="4" name="Slide Number Placeholder 3"/>
          <p:cNvSpPr>
            <a:spLocks noGrp="1"/>
          </p:cNvSpPr>
          <p:nvPr>
            <p:ph type="sldNum" sz="quarter" idx="10"/>
          </p:nvPr>
        </p:nvSpPr>
        <p:spPr/>
        <p:txBody>
          <a:bodyPr/>
          <a:lstStyle/>
          <a:p>
            <a:fld id="{B6C977D4-6EB6-4890-A387-7F2B80A2BE89}" type="slidenum">
              <a:rPr lang="en-GB" smtClean="0"/>
              <a:pPr/>
              <a:t>10</a:t>
            </a:fld>
            <a:endParaRPr lang="en-GB" dirty="0"/>
          </a:p>
        </p:txBody>
      </p:sp>
    </p:spTree>
    <p:extLst>
      <p:ext uri="{BB962C8B-B14F-4D97-AF65-F5344CB8AC3E}">
        <p14:creationId xmlns:p14="http://schemas.microsoft.com/office/powerpoint/2010/main" val="36309323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solidFill>
                  <a:srgbClr val="111111"/>
                </a:solidFill>
              </a:rPr>
              <a:t>Signs and symptoms of mental illness can vary, depending on the disorder, circumstances and other factors. Mental illness symptoms can affect emotions, thoughts and behaviours.</a:t>
            </a:r>
          </a:p>
          <a:p>
            <a:r>
              <a:rPr lang="en-GB" dirty="0">
                <a:solidFill>
                  <a:srgbClr val="111111"/>
                </a:solidFill>
              </a:rPr>
              <a:t>Examples of signs and symptoms include:</a:t>
            </a:r>
          </a:p>
          <a:p>
            <a:pPr>
              <a:buFont typeface="Arial" panose="020B0604020202020204" pitchFamily="34" charset="0"/>
              <a:buNone/>
            </a:pPr>
            <a:endParaRPr lang="en-GB" dirty="0">
              <a:solidFill>
                <a:srgbClr val="111111"/>
              </a:solidFill>
            </a:endParaRPr>
          </a:p>
          <a:p>
            <a:pPr>
              <a:buFont typeface="Arial" panose="020B0604020202020204" pitchFamily="34" charset="0"/>
              <a:buChar char="•"/>
            </a:pPr>
            <a:r>
              <a:rPr lang="en-GB" dirty="0">
                <a:solidFill>
                  <a:srgbClr val="111111"/>
                </a:solidFill>
              </a:rPr>
              <a:t>Feeling sad or down</a:t>
            </a:r>
          </a:p>
          <a:p>
            <a:pPr>
              <a:buFont typeface="Arial" panose="020B0604020202020204" pitchFamily="34" charset="0"/>
              <a:buChar char="•"/>
            </a:pPr>
            <a:r>
              <a:rPr lang="en-GB" dirty="0">
                <a:solidFill>
                  <a:srgbClr val="111111"/>
                </a:solidFill>
              </a:rPr>
              <a:t>Confused thinking or reduced ability to concentrate</a:t>
            </a:r>
          </a:p>
          <a:p>
            <a:pPr>
              <a:buFont typeface="Arial" panose="020B0604020202020204" pitchFamily="34" charset="0"/>
              <a:buChar char="•"/>
            </a:pPr>
            <a:r>
              <a:rPr lang="en-GB" dirty="0">
                <a:solidFill>
                  <a:srgbClr val="111111"/>
                </a:solidFill>
              </a:rPr>
              <a:t>Excessive fears or worries, or extreme feelings of guilt</a:t>
            </a:r>
          </a:p>
          <a:p>
            <a:pPr>
              <a:buFont typeface="Arial" panose="020B0604020202020204" pitchFamily="34" charset="0"/>
              <a:buChar char="•"/>
            </a:pPr>
            <a:r>
              <a:rPr lang="en-GB" dirty="0">
                <a:solidFill>
                  <a:srgbClr val="111111"/>
                </a:solidFill>
              </a:rPr>
              <a:t>Extreme mood changes of highs and lows</a:t>
            </a:r>
          </a:p>
          <a:p>
            <a:pPr>
              <a:buFont typeface="Arial" panose="020B0604020202020204" pitchFamily="34" charset="0"/>
              <a:buChar char="•"/>
            </a:pPr>
            <a:r>
              <a:rPr lang="en-GB" dirty="0">
                <a:solidFill>
                  <a:srgbClr val="111111"/>
                </a:solidFill>
              </a:rPr>
              <a:t>Withdrawal from friends and activities</a:t>
            </a:r>
          </a:p>
          <a:p>
            <a:pPr>
              <a:buFont typeface="Arial" panose="020B0604020202020204" pitchFamily="34" charset="0"/>
              <a:buChar char="•"/>
            </a:pPr>
            <a:r>
              <a:rPr lang="en-GB" dirty="0">
                <a:solidFill>
                  <a:srgbClr val="111111"/>
                </a:solidFill>
              </a:rPr>
              <a:t>Significant tiredness, low energy or problems sleeping</a:t>
            </a:r>
          </a:p>
          <a:p>
            <a:pPr>
              <a:buFont typeface="Arial" panose="020B0604020202020204" pitchFamily="34" charset="0"/>
              <a:buChar char="•"/>
            </a:pPr>
            <a:r>
              <a:rPr lang="en-GB" dirty="0">
                <a:solidFill>
                  <a:srgbClr val="111111"/>
                </a:solidFill>
              </a:rPr>
              <a:t>Detachment from reality (delusions), paranoia or hallucinations</a:t>
            </a:r>
          </a:p>
          <a:p>
            <a:pPr>
              <a:buFont typeface="Arial" panose="020B0604020202020204" pitchFamily="34" charset="0"/>
              <a:buChar char="•"/>
            </a:pPr>
            <a:r>
              <a:rPr lang="en-GB" dirty="0">
                <a:solidFill>
                  <a:srgbClr val="111111"/>
                </a:solidFill>
              </a:rPr>
              <a:t>Inability to cope with daily problems or stress</a:t>
            </a:r>
          </a:p>
          <a:p>
            <a:pPr>
              <a:buFont typeface="Arial" panose="020B0604020202020204" pitchFamily="34" charset="0"/>
              <a:buChar char="•"/>
            </a:pPr>
            <a:r>
              <a:rPr lang="en-GB" dirty="0">
                <a:solidFill>
                  <a:srgbClr val="111111"/>
                </a:solidFill>
              </a:rPr>
              <a:t>Trouble understanding and relating to situations and to people</a:t>
            </a:r>
          </a:p>
          <a:p>
            <a:pPr>
              <a:buFont typeface="Arial" panose="020B0604020202020204" pitchFamily="34" charset="0"/>
              <a:buChar char="•"/>
            </a:pPr>
            <a:r>
              <a:rPr lang="en-GB" dirty="0">
                <a:solidFill>
                  <a:srgbClr val="111111"/>
                </a:solidFill>
              </a:rPr>
              <a:t>Problems with alcohol or drug use</a:t>
            </a:r>
          </a:p>
          <a:p>
            <a:pPr>
              <a:buFont typeface="Arial" panose="020B0604020202020204" pitchFamily="34" charset="0"/>
              <a:buChar char="•"/>
            </a:pPr>
            <a:r>
              <a:rPr lang="en-GB" dirty="0">
                <a:solidFill>
                  <a:srgbClr val="111111"/>
                </a:solidFill>
              </a:rPr>
              <a:t>Major changes in eating habits</a:t>
            </a:r>
          </a:p>
          <a:p>
            <a:pPr>
              <a:buFont typeface="Arial" panose="020B0604020202020204" pitchFamily="34" charset="0"/>
              <a:buChar char="•"/>
            </a:pPr>
            <a:r>
              <a:rPr lang="en-GB" dirty="0">
                <a:solidFill>
                  <a:srgbClr val="111111"/>
                </a:solidFill>
              </a:rPr>
              <a:t>Sex drive changes</a:t>
            </a:r>
          </a:p>
          <a:p>
            <a:pPr>
              <a:buFont typeface="Arial" panose="020B0604020202020204" pitchFamily="34" charset="0"/>
              <a:buChar char="•"/>
            </a:pPr>
            <a:r>
              <a:rPr lang="en-GB" dirty="0">
                <a:solidFill>
                  <a:srgbClr val="111111"/>
                </a:solidFill>
              </a:rPr>
              <a:t>Excessive anger, hostility or violence</a:t>
            </a:r>
          </a:p>
          <a:p>
            <a:pPr>
              <a:buFont typeface="Arial" panose="020B0604020202020204" pitchFamily="34" charset="0"/>
              <a:buChar char="•"/>
            </a:pPr>
            <a:r>
              <a:rPr lang="en-GB" dirty="0">
                <a:solidFill>
                  <a:srgbClr val="111111"/>
                </a:solidFill>
              </a:rPr>
              <a:t>Suicidal thinking</a:t>
            </a:r>
            <a:endParaRPr lang="en-GB" b="0" i="0" dirty="0">
              <a:solidFill>
                <a:srgbClr val="111111"/>
              </a:solidFill>
              <a:effectLst/>
            </a:endParaRPr>
          </a:p>
          <a:p>
            <a:endParaRPr lang="en-GB" dirty="0"/>
          </a:p>
        </p:txBody>
      </p:sp>
      <p:sp>
        <p:nvSpPr>
          <p:cNvPr id="4" name="Slide Number Placeholder 3"/>
          <p:cNvSpPr>
            <a:spLocks noGrp="1"/>
          </p:cNvSpPr>
          <p:nvPr>
            <p:ph type="sldNum" sz="quarter" idx="10"/>
          </p:nvPr>
        </p:nvSpPr>
        <p:spPr/>
        <p:txBody>
          <a:bodyPr/>
          <a:lstStyle/>
          <a:p>
            <a:fld id="{B6C977D4-6EB6-4890-A387-7F2B80A2BE89}" type="slidenum">
              <a:rPr lang="en-GB" smtClean="0"/>
              <a:pPr/>
              <a:t>11</a:t>
            </a:fld>
            <a:endParaRPr lang="en-GB" dirty="0"/>
          </a:p>
        </p:txBody>
      </p:sp>
    </p:spTree>
    <p:extLst>
      <p:ext uri="{BB962C8B-B14F-4D97-AF65-F5344CB8AC3E}">
        <p14:creationId xmlns:p14="http://schemas.microsoft.com/office/powerpoint/2010/main" val="7514472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 Id="rId4" Type="http://schemas.openxmlformats.org/officeDocument/2006/relationships/image" Target="../media/image2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 Id="rId4" Type="http://schemas.openxmlformats.org/officeDocument/2006/relationships/image" Target="../media/image24.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Master" Target="../slideMasters/slideMaster1.xml"/><Relationship Id="rId4" Type="http://schemas.openxmlformats.org/officeDocument/2006/relationships/image" Target="../media/image3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Master" Target="../slideMasters/slideMaster1.xml"/><Relationship Id="rId4" Type="http://schemas.openxmlformats.org/officeDocument/2006/relationships/image" Target="../media/image40.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Master" Target="../slideMasters/slideMaster1.xml"/><Relationship Id="rId4" Type="http://schemas.openxmlformats.org/officeDocument/2006/relationships/image" Target="../media/image43.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Master" Target="../slideMasters/slideMaster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2_Bell Activity SRL">
    <p:spTree>
      <p:nvGrpSpPr>
        <p:cNvPr id="1" name=""/>
        <p:cNvGrpSpPr/>
        <p:nvPr/>
      </p:nvGrpSpPr>
      <p:grpSpPr>
        <a:xfrm>
          <a:off x="0" y="0"/>
          <a:ext cx="0" cy="0"/>
          <a:chOff x="0" y="0"/>
          <a:chExt cx="0" cy="0"/>
        </a:xfrm>
      </p:grpSpPr>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971" y="729536"/>
            <a:ext cx="8717097" cy="1865538"/>
          </a:xfrm>
          <a:prstGeom prst="rect">
            <a:avLst/>
          </a:prstGeom>
        </p:spPr>
      </p:pic>
      <p:sp>
        <p:nvSpPr>
          <p:cNvPr id="12" name="Rounded Rectangular Callout 11"/>
          <p:cNvSpPr/>
          <p:nvPr/>
        </p:nvSpPr>
        <p:spPr>
          <a:xfrm>
            <a:off x="149971" y="2708690"/>
            <a:ext cx="3095505" cy="3511806"/>
          </a:xfrm>
          <a:prstGeom prst="wedgeRoundRectCallout">
            <a:avLst>
              <a:gd name="adj1" fmla="val -13336"/>
              <a:gd name="adj2" fmla="val -54077"/>
              <a:gd name="adj3" fmla="val 16667"/>
            </a:avLst>
          </a:prstGeom>
          <a:solidFill>
            <a:srgbClr val="FDCBCB"/>
          </a:solidFill>
          <a:ln w="28575">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entury Gothic" panose="020B0502020202020204" pitchFamily="34" charset="0"/>
            </a:endParaRPr>
          </a:p>
        </p:txBody>
      </p:sp>
      <p:sp>
        <p:nvSpPr>
          <p:cNvPr id="2" name="Title 1"/>
          <p:cNvSpPr>
            <a:spLocks noGrp="1"/>
          </p:cNvSpPr>
          <p:nvPr>
            <p:ph type="ctrTitle" hasCustomPrompt="1"/>
          </p:nvPr>
        </p:nvSpPr>
        <p:spPr>
          <a:xfrm>
            <a:off x="1491860" y="-28417"/>
            <a:ext cx="6033318" cy="757953"/>
          </a:xfrm>
          <a:prstGeom prst="rect">
            <a:avLst/>
          </a:prstGeom>
        </p:spPr>
        <p:txBody>
          <a:bodyPr anchor="b">
            <a:normAutofit/>
          </a:bodyPr>
          <a:lstStyle>
            <a:lvl1pPr algn="ctr">
              <a:defRPr sz="3323">
                <a:latin typeface="Century Gothic" panose="020B0502020202020204" pitchFamily="34" charset="0"/>
              </a:defRPr>
            </a:lvl1pPr>
          </a:lstStyle>
          <a:p>
            <a:r>
              <a:rPr lang="en-US" dirty="0"/>
              <a:t>Lesson Title</a:t>
            </a:r>
          </a:p>
        </p:txBody>
      </p:sp>
      <p:sp>
        <p:nvSpPr>
          <p:cNvPr id="3" name="Subtitle 2"/>
          <p:cNvSpPr>
            <a:spLocks noGrp="1"/>
          </p:cNvSpPr>
          <p:nvPr>
            <p:ph type="subTitle" idx="1" hasCustomPrompt="1"/>
          </p:nvPr>
        </p:nvSpPr>
        <p:spPr>
          <a:xfrm>
            <a:off x="149971" y="3044455"/>
            <a:ext cx="3095505" cy="2815433"/>
          </a:xfrm>
          <a:prstGeom prst="rect">
            <a:avLst/>
          </a:prstGeom>
        </p:spPr>
        <p:txBody>
          <a:bodyPr>
            <a:noAutofit/>
          </a:bodyPr>
          <a:lstStyle>
            <a:lvl1pPr marL="0" indent="0" algn="l">
              <a:buNone/>
              <a:defRPr sz="1662">
                <a:latin typeface="Century Gothic" panose="020B0502020202020204" pitchFamily="34" charset="0"/>
              </a:defRPr>
            </a:lvl1pPr>
            <a:lvl2pPr marL="422041" indent="0" algn="ctr">
              <a:buNone/>
              <a:defRPr sz="1846"/>
            </a:lvl2pPr>
            <a:lvl3pPr marL="844083" indent="0" algn="ctr">
              <a:buNone/>
              <a:defRPr sz="1662"/>
            </a:lvl3pPr>
            <a:lvl4pPr marL="1266124" indent="0" algn="ctr">
              <a:buNone/>
              <a:defRPr sz="1477"/>
            </a:lvl4pPr>
            <a:lvl5pPr marL="1688165" indent="0" algn="ctr">
              <a:buNone/>
              <a:defRPr sz="1477"/>
            </a:lvl5pPr>
            <a:lvl6pPr marL="2110207" indent="0" algn="ctr">
              <a:buNone/>
              <a:defRPr sz="1477"/>
            </a:lvl6pPr>
            <a:lvl7pPr marL="2532248" indent="0" algn="ctr">
              <a:buNone/>
              <a:defRPr sz="1477"/>
            </a:lvl7pPr>
            <a:lvl8pPr marL="2954289" indent="0" algn="ctr">
              <a:buNone/>
              <a:defRPr sz="1477"/>
            </a:lvl8pPr>
            <a:lvl9pPr marL="3376331" indent="0" algn="ctr">
              <a:buNone/>
              <a:defRPr sz="1477"/>
            </a:lvl9pPr>
          </a:lstStyle>
          <a:p>
            <a:pPr lvl="0"/>
            <a:r>
              <a:rPr lang="en-GB" dirty="0"/>
              <a:t>Self-Regulation Bell Activity</a:t>
            </a:r>
          </a:p>
        </p:txBody>
      </p:sp>
      <p:pic>
        <p:nvPicPr>
          <p:cNvPr id="10" name="Picture 9"/>
          <p:cNvPicPr>
            <a:picLocks noChangeAspect="1"/>
          </p:cNvPicPr>
          <p:nvPr/>
        </p:nvPicPr>
        <p:blipFill>
          <a:blip r:embed="rId3"/>
          <a:stretch>
            <a:fillRect/>
          </a:stretch>
        </p:blipFill>
        <p:spPr>
          <a:xfrm>
            <a:off x="4443482" y="3291752"/>
            <a:ext cx="4579554" cy="2928745"/>
          </a:xfrm>
          <a:prstGeom prst="rect">
            <a:avLst/>
          </a:prstGeom>
        </p:spPr>
      </p:pic>
      <p:sp>
        <p:nvSpPr>
          <p:cNvPr id="4" name="Date Placeholder 3"/>
          <p:cNvSpPr>
            <a:spLocks noGrp="1"/>
          </p:cNvSpPr>
          <p:nvPr>
            <p:ph type="dt" sz="half" idx="10"/>
          </p:nvPr>
        </p:nvSpPr>
        <p:spPr/>
        <p:txBody>
          <a:bodyPr/>
          <a:lstStyle>
            <a:lvl1pPr>
              <a:defRPr>
                <a:latin typeface="Century Gothic" panose="020B0502020202020204" pitchFamily="34" charset="0"/>
              </a:defRPr>
            </a:lvl1pPr>
          </a:lstStyle>
          <a:p>
            <a:fld id="{DF4390BD-ADE3-450B-80D5-14D60E2CA461}" type="datetime1">
              <a:rPr lang="en-GB" smtClean="0"/>
              <a:pPr/>
              <a:t>16/07/2026</a:t>
            </a:fld>
            <a:endParaRPr lang="en-GB" dirty="0"/>
          </a:p>
        </p:txBody>
      </p:sp>
      <p:sp>
        <p:nvSpPr>
          <p:cNvPr id="5" name="Footer Placeholder 4"/>
          <p:cNvSpPr>
            <a:spLocks noGrp="1"/>
          </p:cNvSpPr>
          <p:nvPr>
            <p:ph type="ftr" sz="quarter" idx="11"/>
          </p:nvPr>
        </p:nvSpPr>
        <p:spPr>
          <a:xfrm>
            <a:off x="3028951" y="6356351"/>
            <a:ext cx="3086100" cy="365125"/>
          </a:xfrm>
          <a:prstGeom prst="rect">
            <a:avLst/>
          </a:prstGeom>
        </p:spPr>
        <p:txBody>
          <a:bodyPr/>
          <a:lstStyle>
            <a:lvl1pPr>
              <a:defRPr>
                <a:latin typeface="Century Gothic" panose="020B0502020202020204" pitchFamily="34" charset="0"/>
              </a:defRPr>
            </a:lvl1pPr>
          </a:lstStyle>
          <a:p>
            <a:endParaRPr lang="en-GB" dirty="0"/>
          </a:p>
        </p:txBody>
      </p:sp>
    </p:spTree>
    <p:extLst>
      <p:ext uri="{BB962C8B-B14F-4D97-AF65-F5344CB8AC3E}">
        <p14:creationId xmlns:p14="http://schemas.microsoft.com/office/powerpoint/2010/main" val="21578136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rue and false 1">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016780"/>
          </a:xfrm>
          <a:prstGeom prst="rect">
            <a:avLst/>
          </a:prstGeom>
        </p:spPr>
      </p:pic>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r="47329"/>
          <a:stretch/>
        </p:blipFill>
        <p:spPr>
          <a:xfrm>
            <a:off x="8399752" y="4227304"/>
            <a:ext cx="569353" cy="650580"/>
          </a:xfrm>
          <a:prstGeom prst="rect">
            <a:avLst/>
          </a:prstGeom>
        </p:spPr>
      </p:pic>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r="47329"/>
          <a:stretch/>
        </p:blipFill>
        <p:spPr>
          <a:xfrm>
            <a:off x="8506367" y="1795813"/>
            <a:ext cx="569353" cy="650580"/>
          </a:xfrm>
          <a:prstGeom prst="rect">
            <a:avLst/>
          </a:prstGeom>
        </p:spPr>
      </p:pic>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r="47329"/>
          <a:stretch/>
        </p:blipFill>
        <p:spPr>
          <a:xfrm>
            <a:off x="8501881" y="2983261"/>
            <a:ext cx="569353" cy="650580"/>
          </a:xfrm>
          <a:prstGeom prst="rect">
            <a:avLst/>
          </a:prstGeom>
        </p:spPr>
      </p:pic>
      <p:pic>
        <p:nvPicPr>
          <p:cNvPr id="11" name="Picture 10"/>
          <p:cNvPicPr>
            <a:picLocks noChangeAspect="1"/>
          </p:cNvPicPr>
          <p:nvPr/>
        </p:nvPicPr>
        <p:blipFill rotWithShape="1">
          <a:blip r:embed="rId4" cstate="print">
            <a:extLst>
              <a:ext uri="{28A0092B-C50C-407E-A947-70E740481C1C}">
                <a14:useLocalDpi xmlns:a14="http://schemas.microsoft.com/office/drawing/2010/main" val="0"/>
              </a:ext>
            </a:extLst>
          </a:blip>
          <a:srcRect l="42346"/>
          <a:stretch/>
        </p:blipFill>
        <p:spPr>
          <a:xfrm>
            <a:off x="8409537" y="884376"/>
            <a:ext cx="559568" cy="584132"/>
          </a:xfrm>
          <a:prstGeom prst="rect">
            <a:avLst/>
          </a:prstGeom>
        </p:spPr>
      </p:pic>
      <p:sp>
        <p:nvSpPr>
          <p:cNvPr id="13" name="Text Placeholder 12"/>
          <p:cNvSpPr>
            <a:spLocks noGrp="1"/>
          </p:cNvSpPr>
          <p:nvPr>
            <p:ph type="body" sz="quarter" idx="10" hasCustomPrompt="1"/>
          </p:nvPr>
        </p:nvSpPr>
        <p:spPr>
          <a:xfrm>
            <a:off x="164649" y="770601"/>
            <a:ext cx="8097715" cy="5951538"/>
          </a:xfrm>
          <a:prstGeom prst="rect">
            <a:avLst/>
          </a:prstGeom>
        </p:spPr>
        <p:txBody>
          <a:bodyPr/>
          <a:lstStyle>
            <a:lvl1pPr marL="474796" indent="-474796">
              <a:buFont typeface="+mj-lt"/>
              <a:buAutoNum type="arabicPeriod"/>
              <a:defRPr b="0">
                <a:latin typeface="Century Gothic" panose="020B0502020202020204" pitchFamily="34" charset="0"/>
              </a:defRPr>
            </a:lvl1pPr>
          </a:lstStyle>
          <a:p>
            <a:pPr lvl="0"/>
            <a:r>
              <a:rPr lang="en-GB" dirty="0"/>
              <a:t>People with a growth mindset are more likely to persist and persevere when faced with challenges.</a:t>
            </a:r>
          </a:p>
          <a:p>
            <a:pPr lvl="0"/>
            <a:r>
              <a:rPr lang="en-GB" dirty="0"/>
              <a:t>People with a fixed mindset are more likely to ignore criticism and give up too easily.</a:t>
            </a:r>
          </a:p>
          <a:p>
            <a:pPr lvl="0"/>
            <a:r>
              <a:rPr lang="en-GB" dirty="0"/>
              <a:t>Research shows that these two </a:t>
            </a:r>
            <a:r>
              <a:rPr lang="en-GB" dirty="0" err="1"/>
              <a:t>mindsets</a:t>
            </a:r>
            <a:r>
              <a:rPr lang="en-GB" dirty="0"/>
              <a:t> have a lifelong impact on many aspects of our lives.</a:t>
            </a:r>
          </a:p>
          <a:p>
            <a:pPr lvl="0"/>
            <a:r>
              <a:rPr lang="en-GB" dirty="0"/>
              <a:t>It is almost impossible to change your way of thinking and develop a more open, growth mindset.</a:t>
            </a:r>
          </a:p>
          <a:p>
            <a:pPr lvl="0"/>
            <a:r>
              <a:rPr lang="en-GB" dirty="0"/>
              <a:t>Neuroplasticity is a word used to explain how flexible the brain is in developing new pathways and ways of thinking. </a:t>
            </a:r>
          </a:p>
        </p:txBody>
      </p:sp>
      <p:pic>
        <p:nvPicPr>
          <p:cNvPr id="12" name="Picture 11"/>
          <p:cNvPicPr>
            <a:picLocks noChangeAspect="1"/>
          </p:cNvPicPr>
          <p:nvPr/>
        </p:nvPicPr>
        <p:blipFill rotWithShape="1">
          <a:blip r:embed="rId4" cstate="print">
            <a:extLst>
              <a:ext uri="{28A0092B-C50C-407E-A947-70E740481C1C}">
                <a14:useLocalDpi xmlns:a14="http://schemas.microsoft.com/office/drawing/2010/main" val="0"/>
              </a:ext>
            </a:extLst>
          </a:blip>
          <a:srcRect l="42346"/>
          <a:stretch/>
        </p:blipFill>
        <p:spPr>
          <a:xfrm>
            <a:off x="8399625" y="5449639"/>
            <a:ext cx="559568" cy="584132"/>
          </a:xfrm>
          <a:prstGeom prst="rect">
            <a:avLst/>
          </a:prstGeom>
        </p:spPr>
      </p:pic>
    </p:spTree>
    <p:extLst>
      <p:ext uri="{BB962C8B-B14F-4D97-AF65-F5344CB8AC3E}">
        <p14:creationId xmlns:p14="http://schemas.microsoft.com/office/powerpoint/2010/main" val="1029614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rue and False 2">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016780"/>
          </a:xfrm>
          <a:prstGeom prst="rect">
            <a:avLst/>
          </a:prstGeom>
        </p:spPr>
      </p:pic>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r="47329"/>
          <a:stretch/>
        </p:blipFill>
        <p:spPr>
          <a:xfrm>
            <a:off x="8410479" y="990773"/>
            <a:ext cx="569353" cy="650580"/>
          </a:xfrm>
          <a:prstGeom prst="rect">
            <a:avLst/>
          </a:prstGeom>
        </p:spPr>
      </p:pic>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r="47329"/>
          <a:stretch/>
        </p:blipFill>
        <p:spPr>
          <a:xfrm>
            <a:off x="8343953" y="2066820"/>
            <a:ext cx="569353" cy="650580"/>
          </a:xfrm>
          <a:prstGeom prst="rect">
            <a:avLst/>
          </a:prstGeom>
        </p:spPr>
      </p:pic>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r="47329"/>
          <a:stretch/>
        </p:blipFill>
        <p:spPr>
          <a:xfrm>
            <a:off x="8367482" y="3106016"/>
            <a:ext cx="569353" cy="650580"/>
          </a:xfrm>
          <a:prstGeom prst="rect">
            <a:avLst/>
          </a:prstGeom>
        </p:spPr>
      </p:pic>
      <p:pic>
        <p:nvPicPr>
          <p:cNvPr id="10" name="Picture 9"/>
          <p:cNvPicPr>
            <a:picLocks noChangeAspect="1"/>
          </p:cNvPicPr>
          <p:nvPr/>
        </p:nvPicPr>
        <p:blipFill rotWithShape="1">
          <a:blip r:embed="rId3" cstate="print">
            <a:extLst>
              <a:ext uri="{28A0092B-C50C-407E-A947-70E740481C1C}">
                <a14:useLocalDpi xmlns:a14="http://schemas.microsoft.com/office/drawing/2010/main" val="0"/>
              </a:ext>
            </a:extLst>
          </a:blip>
          <a:srcRect r="47329"/>
          <a:stretch/>
        </p:blipFill>
        <p:spPr>
          <a:xfrm>
            <a:off x="8303785" y="5811112"/>
            <a:ext cx="569353" cy="650580"/>
          </a:xfrm>
          <a:prstGeom prst="rect">
            <a:avLst/>
          </a:prstGeom>
        </p:spPr>
      </p:pic>
      <p:pic>
        <p:nvPicPr>
          <p:cNvPr id="11" name="Picture 10"/>
          <p:cNvPicPr>
            <a:picLocks noChangeAspect="1"/>
          </p:cNvPicPr>
          <p:nvPr/>
        </p:nvPicPr>
        <p:blipFill rotWithShape="1">
          <a:blip r:embed="rId4" cstate="print">
            <a:extLst>
              <a:ext uri="{28A0092B-C50C-407E-A947-70E740481C1C}">
                <a14:useLocalDpi xmlns:a14="http://schemas.microsoft.com/office/drawing/2010/main" val="0"/>
              </a:ext>
            </a:extLst>
          </a:blip>
          <a:srcRect l="42346"/>
          <a:stretch/>
        </p:blipFill>
        <p:spPr>
          <a:xfrm>
            <a:off x="8323262" y="4329143"/>
            <a:ext cx="559568" cy="584132"/>
          </a:xfrm>
          <a:prstGeom prst="rect">
            <a:avLst/>
          </a:prstGeom>
        </p:spPr>
      </p:pic>
      <p:sp>
        <p:nvSpPr>
          <p:cNvPr id="13" name="Text Placeholder 12"/>
          <p:cNvSpPr>
            <a:spLocks noGrp="1"/>
          </p:cNvSpPr>
          <p:nvPr>
            <p:ph type="body" sz="quarter" idx="10" hasCustomPrompt="1"/>
          </p:nvPr>
        </p:nvSpPr>
        <p:spPr>
          <a:xfrm>
            <a:off x="164649" y="770601"/>
            <a:ext cx="8097715" cy="5951538"/>
          </a:xfrm>
          <a:prstGeom prst="rect">
            <a:avLst/>
          </a:prstGeom>
        </p:spPr>
        <p:txBody>
          <a:bodyPr/>
          <a:lstStyle>
            <a:lvl1pPr marL="474796" indent="-474796">
              <a:buFont typeface="+mj-lt"/>
              <a:buAutoNum type="arabicPeriod"/>
              <a:defRPr b="0">
                <a:latin typeface="Century Gothic" panose="020B0502020202020204" pitchFamily="34" charset="0"/>
              </a:defRPr>
            </a:lvl1pPr>
          </a:lstStyle>
          <a:p>
            <a:pPr lvl="0"/>
            <a:r>
              <a:rPr lang="en-GB" dirty="0"/>
              <a:t>People with a growth mindset are more likely to persist and persevere when faced with challenges.</a:t>
            </a:r>
          </a:p>
          <a:p>
            <a:pPr lvl="0"/>
            <a:r>
              <a:rPr lang="en-GB" dirty="0"/>
              <a:t>People with a fixed mindset are more likely to ignore criticism and give up too easily.</a:t>
            </a:r>
          </a:p>
          <a:p>
            <a:pPr lvl="0"/>
            <a:r>
              <a:rPr lang="en-GB" dirty="0"/>
              <a:t>Research shows that these two </a:t>
            </a:r>
            <a:r>
              <a:rPr lang="en-GB" dirty="0" err="1"/>
              <a:t>mindsets</a:t>
            </a:r>
            <a:r>
              <a:rPr lang="en-GB" dirty="0"/>
              <a:t> have a lifelong impact on many aspects of our lives.</a:t>
            </a:r>
          </a:p>
          <a:p>
            <a:pPr lvl="0"/>
            <a:r>
              <a:rPr lang="en-GB" dirty="0"/>
              <a:t>It is almost impossible to change your way of thinking and develop a more open, growth mindset.</a:t>
            </a:r>
          </a:p>
          <a:p>
            <a:pPr lvl="0"/>
            <a:r>
              <a:rPr lang="en-GB" dirty="0"/>
              <a:t>Neuroplasticity is a word used to explain how flexible the brain is in developing new pathways and ways of thinking. </a:t>
            </a:r>
          </a:p>
        </p:txBody>
      </p:sp>
    </p:spTree>
    <p:extLst>
      <p:ext uri="{BB962C8B-B14F-4D97-AF65-F5344CB8AC3E}">
        <p14:creationId xmlns:p14="http://schemas.microsoft.com/office/powerpoint/2010/main" val="320944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Video Slide">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451" y="6114130"/>
            <a:ext cx="9026614" cy="719390"/>
          </a:xfrm>
          <a:prstGeom prst="rect">
            <a:avLst/>
          </a:prstGeom>
        </p:spPr>
      </p:pic>
      <p:sp>
        <p:nvSpPr>
          <p:cNvPr id="3" name="Content Placeholder 2"/>
          <p:cNvSpPr>
            <a:spLocks noGrp="1"/>
          </p:cNvSpPr>
          <p:nvPr>
            <p:ph idx="1" hasCustomPrompt="1"/>
          </p:nvPr>
        </p:nvSpPr>
        <p:spPr>
          <a:xfrm>
            <a:off x="543951" y="1658414"/>
            <a:ext cx="7821637" cy="4214066"/>
          </a:xfrm>
          <a:prstGeom prst="rect">
            <a:avLst/>
          </a:prstGeom>
        </p:spPr>
        <p:txBody>
          <a:bodyPr/>
          <a:lstStyle>
            <a:lvl1pPr marL="0" indent="0">
              <a:buNone/>
              <a:defRPr>
                <a:latin typeface="Century Gothic" panose="020B0502020202020204" pitchFamily="34" charset="0"/>
              </a:defRPr>
            </a:lvl1pPr>
          </a:lstStyle>
          <a:p>
            <a:pPr lvl="0"/>
            <a:r>
              <a:rPr lang="en-US" dirty="0"/>
              <a:t>Insert Video Here</a:t>
            </a:r>
          </a:p>
        </p:txBody>
      </p:sp>
      <p:sp>
        <p:nvSpPr>
          <p:cNvPr id="8" name="Rectangle 7"/>
          <p:cNvSpPr/>
          <p:nvPr/>
        </p:nvSpPr>
        <p:spPr>
          <a:xfrm>
            <a:off x="89530" y="103032"/>
            <a:ext cx="8969535" cy="1400977"/>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entury Gothic" panose="020B0502020202020204" pitchFamily="34" charset="0"/>
            </a:endParaRPr>
          </a:p>
        </p:txBody>
      </p:sp>
      <p:sp>
        <p:nvSpPr>
          <p:cNvPr id="9" name="Text Placeholder 3"/>
          <p:cNvSpPr>
            <a:spLocks noGrp="1"/>
          </p:cNvSpPr>
          <p:nvPr>
            <p:ph type="body" sz="half" idx="2" hasCustomPrompt="1"/>
          </p:nvPr>
        </p:nvSpPr>
        <p:spPr>
          <a:xfrm>
            <a:off x="178324" y="103032"/>
            <a:ext cx="8880742" cy="1319369"/>
          </a:xfrm>
          <a:prstGeom prst="rect">
            <a:avLst/>
          </a:prstGeom>
        </p:spPr>
        <p:txBody>
          <a:bodyPr>
            <a:normAutofit/>
          </a:bodyPr>
          <a:lstStyle>
            <a:lvl1pPr marL="316531" indent="-316531">
              <a:buFont typeface="+mj-lt"/>
              <a:buAutoNum type="arabicPeriod"/>
              <a:defRPr sz="1662">
                <a:latin typeface="Century Gothic" panose="020B0502020202020204" pitchFamily="34" charset="0"/>
              </a:defRPr>
            </a:lvl1pPr>
            <a:lvl2pPr marL="422041" indent="0">
              <a:buNone/>
              <a:defRPr sz="1292"/>
            </a:lvl2pPr>
            <a:lvl3pPr marL="844083" indent="0">
              <a:buNone/>
              <a:defRPr sz="1108"/>
            </a:lvl3pPr>
            <a:lvl4pPr marL="1266124" indent="0">
              <a:buNone/>
              <a:defRPr sz="923"/>
            </a:lvl4pPr>
            <a:lvl5pPr marL="1688165" indent="0">
              <a:buNone/>
              <a:defRPr sz="923"/>
            </a:lvl5pPr>
            <a:lvl6pPr marL="2110207" indent="0">
              <a:buNone/>
              <a:defRPr sz="923"/>
            </a:lvl6pPr>
            <a:lvl7pPr marL="2532248" indent="0">
              <a:buNone/>
              <a:defRPr sz="923"/>
            </a:lvl7pPr>
            <a:lvl8pPr marL="2954289" indent="0">
              <a:buNone/>
              <a:defRPr sz="923"/>
            </a:lvl8pPr>
            <a:lvl9pPr marL="3376331" indent="0">
              <a:buNone/>
              <a:defRPr sz="923"/>
            </a:lvl9pPr>
          </a:lstStyle>
          <a:p>
            <a:pPr lvl="0"/>
            <a:r>
              <a:rPr lang="en-US" dirty="0"/>
              <a:t>Questions here</a:t>
            </a:r>
          </a:p>
        </p:txBody>
      </p:sp>
      <p:sp>
        <p:nvSpPr>
          <p:cNvPr id="11" name="Text Placeholder 4"/>
          <p:cNvSpPr>
            <a:spLocks noGrp="1"/>
          </p:cNvSpPr>
          <p:nvPr>
            <p:ph type="body" sz="quarter" idx="11" hasCustomPrompt="1"/>
          </p:nvPr>
        </p:nvSpPr>
        <p:spPr>
          <a:xfrm>
            <a:off x="187569" y="6473826"/>
            <a:ext cx="8774723" cy="271463"/>
          </a:xfrm>
          <a:prstGeom prst="rect">
            <a:avLst/>
          </a:prstGeom>
        </p:spPr>
        <p:txBody>
          <a:bodyPr/>
          <a:lstStyle>
            <a:lvl1pPr marL="0" indent="0">
              <a:buNone/>
              <a:defRPr sz="1477" baseline="0">
                <a:latin typeface="Century Gothic" panose="020B0502020202020204" pitchFamily="34" charset="0"/>
              </a:defRPr>
            </a:lvl1pPr>
          </a:lstStyle>
          <a:p>
            <a:pPr lvl="0"/>
            <a:r>
              <a:rPr lang="en-GB" dirty="0"/>
              <a:t>Custom instructions here</a:t>
            </a:r>
          </a:p>
        </p:txBody>
      </p:sp>
    </p:spTree>
    <p:extLst>
      <p:ext uri="{BB962C8B-B14F-4D97-AF65-F5344CB8AC3E}">
        <p14:creationId xmlns:p14="http://schemas.microsoft.com/office/powerpoint/2010/main" val="23796716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Blank Instructions">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899" y="5343322"/>
            <a:ext cx="9183898" cy="1514679"/>
          </a:xfrm>
          <a:prstGeom prst="rect">
            <a:avLst/>
          </a:prstGeom>
        </p:spPr>
      </p:pic>
      <p:sp>
        <p:nvSpPr>
          <p:cNvPr id="4" name="Text Placeholder 3"/>
          <p:cNvSpPr>
            <a:spLocks noGrp="1"/>
          </p:cNvSpPr>
          <p:nvPr>
            <p:ph type="body" sz="quarter" idx="10" hasCustomPrompt="1"/>
          </p:nvPr>
        </p:nvSpPr>
        <p:spPr>
          <a:xfrm>
            <a:off x="76866" y="5705042"/>
            <a:ext cx="8910471" cy="1152958"/>
          </a:xfrm>
          <a:prstGeom prst="rect">
            <a:avLst/>
          </a:prstGeom>
        </p:spPr>
        <p:txBody>
          <a:bodyPr/>
          <a:lstStyle>
            <a:lvl1pPr marL="0" indent="0">
              <a:buNone/>
              <a:defRPr sz="1662" baseline="0">
                <a:latin typeface="Century Gothic" panose="020B0502020202020204" pitchFamily="34" charset="0"/>
              </a:defRPr>
            </a:lvl1pPr>
          </a:lstStyle>
          <a:p>
            <a:pPr lvl="0"/>
            <a:r>
              <a:rPr lang="en-US" dirty="0"/>
              <a:t>Custom instructions</a:t>
            </a:r>
            <a:endParaRPr lang="en-GB" dirty="0"/>
          </a:p>
        </p:txBody>
      </p:sp>
    </p:spTree>
    <p:extLst>
      <p:ext uri="{BB962C8B-B14F-4D97-AF65-F5344CB8AC3E}">
        <p14:creationId xmlns:p14="http://schemas.microsoft.com/office/powerpoint/2010/main" val="14515306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015049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air work">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rot="405178">
            <a:off x="6292072" y="1123556"/>
            <a:ext cx="2435083" cy="3521877"/>
          </a:xfrm>
          <a:prstGeom prst="rect">
            <a:avLst/>
          </a:prstGeom>
        </p:spPr>
      </p:pic>
      <p:sp>
        <p:nvSpPr>
          <p:cNvPr id="6" name="Text Placeholder 5"/>
          <p:cNvSpPr>
            <a:spLocks noGrp="1"/>
          </p:cNvSpPr>
          <p:nvPr>
            <p:ph type="body" sz="quarter" idx="10" hasCustomPrompt="1"/>
          </p:nvPr>
        </p:nvSpPr>
        <p:spPr>
          <a:xfrm>
            <a:off x="386455" y="902637"/>
            <a:ext cx="4992565" cy="4187156"/>
          </a:xfrm>
          <a:prstGeom prst="rect">
            <a:avLst/>
          </a:prstGeom>
        </p:spPr>
        <p:txBody>
          <a:bodyPr/>
          <a:lstStyle>
            <a:lvl1pPr marL="0" indent="0">
              <a:buNone/>
              <a:defRPr baseline="0">
                <a:latin typeface="Century Gothic" panose="020B0502020202020204" pitchFamily="34" charset="0"/>
              </a:defRPr>
            </a:lvl1pPr>
          </a:lstStyle>
          <a:p>
            <a:pPr lvl="0"/>
            <a:r>
              <a:rPr lang="en-GB" dirty="0"/>
              <a:t>HOT question here or ‘controversial statement’</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49" y="5496843"/>
            <a:ext cx="9209649" cy="1452315"/>
          </a:xfrm>
          <a:prstGeom prst="rect">
            <a:avLst/>
          </a:prstGeom>
        </p:spPr>
      </p:pic>
    </p:spTree>
    <p:extLst>
      <p:ext uri="{BB962C8B-B14F-4D97-AF65-F5344CB8AC3E}">
        <p14:creationId xmlns:p14="http://schemas.microsoft.com/office/powerpoint/2010/main" val="8233295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tructured Talk">
    <p:spTree>
      <p:nvGrpSpPr>
        <p:cNvPr id="1" name=""/>
        <p:cNvGrpSpPr/>
        <p:nvPr/>
      </p:nvGrpSpPr>
      <p:grpSpPr>
        <a:xfrm>
          <a:off x="0" y="0"/>
          <a:ext cx="0" cy="0"/>
          <a:chOff x="0" y="0"/>
          <a:chExt cx="0" cy="0"/>
        </a:xfrm>
      </p:grpSpPr>
      <p:sp>
        <p:nvSpPr>
          <p:cNvPr id="6" name="Text Placeholder 5"/>
          <p:cNvSpPr>
            <a:spLocks noGrp="1"/>
          </p:cNvSpPr>
          <p:nvPr>
            <p:ph type="body" sz="quarter" idx="10" hasCustomPrompt="1"/>
          </p:nvPr>
        </p:nvSpPr>
        <p:spPr>
          <a:xfrm>
            <a:off x="264535" y="635105"/>
            <a:ext cx="4992565" cy="4187156"/>
          </a:xfrm>
          <a:prstGeom prst="rect">
            <a:avLst/>
          </a:prstGeom>
        </p:spPr>
        <p:txBody>
          <a:bodyPr/>
          <a:lstStyle>
            <a:lvl1pPr marL="0" indent="0">
              <a:buNone/>
              <a:defRPr baseline="0">
                <a:latin typeface="Century Gothic" panose="020B0502020202020204" pitchFamily="34" charset="0"/>
              </a:defRPr>
            </a:lvl1pPr>
          </a:lstStyle>
          <a:p>
            <a:pPr lvl="0"/>
            <a:r>
              <a:rPr lang="en-GB" dirty="0"/>
              <a:t>HOT question here or ‘controversial statement’</a:t>
            </a:r>
          </a:p>
        </p:txBody>
      </p:sp>
      <p:pic>
        <p:nvPicPr>
          <p:cNvPr id="2" name="Picture 1"/>
          <p:cNvPicPr>
            <a:picLocks noChangeAspect="1"/>
          </p:cNvPicPr>
          <p:nvPr/>
        </p:nvPicPr>
        <p:blipFill>
          <a:blip r:embed="rId2">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5379020" y="902637"/>
            <a:ext cx="3519301" cy="3652092"/>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5419196"/>
            <a:ext cx="9058939" cy="1438805"/>
          </a:xfrm>
          <a:prstGeom prst="rect">
            <a:avLst/>
          </a:prstGeom>
        </p:spPr>
      </p:pic>
    </p:spTree>
    <p:extLst>
      <p:ext uri="{BB962C8B-B14F-4D97-AF65-F5344CB8AC3E}">
        <p14:creationId xmlns:p14="http://schemas.microsoft.com/office/powerpoint/2010/main" val="33872788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Questioning/Retrieval Grid 1">
    <p:spTree>
      <p:nvGrpSpPr>
        <p:cNvPr id="1" name=""/>
        <p:cNvGrpSpPr/>
        <p:nvPr/>
      </p:nvGrpSpPr>
      <p:grpSpPr>
        <a:xfrm>
          <a:off x="0" y="0"/>
          <a:ext cx="0" cy="0"/>
          <a:chOff x="0" y="0"/>
          <a:chExt cx="0" cy="0"/>
        </a:xfrm>
      </p:grpSpPr>
      <p:sp>
        <p:nvSpPr>
          <p:cNvPr id="2" name="Rectangle 1"/>
          <p:cNvSpPr/>
          <p:nvPr/>
        </p:nvSpPr>
        <p:spPr>
          <a:xfrm>
            <a:off x="3493382" y="2121162"/>
            <a:ext cx="2450219" cy="1866900"/>
          </a:xfrm>
          <a:prstGeom prst="rect">
            <a:avLst/>
          </a:prstGeom>
          <a:solidFill>
            <a:schemeClr val="bg1"/>
          </a:solidFill>
          <a:ln w="28575">
            <a:solidFill>
              <a:srgbClr val="00B0F0"/>
            </a:solidFill>
          </a:ln>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17">
              <a:defRPr/>
            </a:pPr>
            <a:r>
              <a:rPr lang="en-GB" sz="1846" b="1" dirty="0">
                <a:solidFill>
                  <a:sysClr val="windowText" lastClr="000000"/>
                </a:solidFill>
                <a:latin typeface="Century Gothic" panose="020B0502020202020204" pitchFamily="34" charset="0"/>
              </a:rPr>
              <a:t>Choose a number!</a:t>
            </a:r>
          </a:p>
        </p:txBody>
      </p:sp>
      <p:sp>
        <p:nvSpPr>
          <p:cNvPr id="3" name="AutoShape 2"/>
          <p:cNvSpPr>
            <a:spLocks noChangeArrowheads="1"/>
          </p:cNvSpPr>
          <p:nvPr/>
        </p:nvSpPr>
        <p:spPr bwMode="auto">
          <a:xfrm>
            <a:off x="140963" y="284176"/>
            <a:ext cx="2685754" cy="1785560"/>
          </a:xfrm>
          <a:prstGeom prst="wedgeRoundRectCallout">
            <a:avLst>
              <a:gd name="adj1" fmla="val 53530"/>
              <a:gd name="adj2" fmla="val 50238"/>
              <a:gd name="adj3" fmla="val 16667"/>
            </a:avLst>
          </a:prstGeom>
          <a:solidFill>
            <a:srgbClr val="FFFFCC"/>
          </a:solidFill>
          <a:ln w="9525">
            <a:solidFill>
              <a:schemeClr val="tx1"/>
            </a:solidFill>
            <a:miter lim="800000"/>
            <a:headEnd/>
            <a:tailEnd/>
          </a:ln>
        </p:spPr>
        <p:txBody>
          <a:bodyPr/>
          <a:lstStyle/>
          <a:p>
            <a:pPr algn="ctr" defTabSz="685817">
              <a:defRPr/>
            </a:pPr>
            <a:endParaRPr lang="en-US" dirty="0">
              <a:solidFill>
                <a:prstClr val="black"/>
              </a:solidFill>
              <a:latin typeface="Century Gothic" panose="020B0502020202020204" pitchFamily="34" charset="0"/>
            </a:endParaRPr>
          </a:p>
        </p:txBody>
      </p:sp>
      <p:sp>
        <p:nvSpPr>
          <p:cNvPr id="4" name="AutoShape 3"/>
          <p:cNvSpPr>
            <a:spLocks noChangeArrowheads="1"/>
          </p:cNvSpPr>
          <p:nvPr/>
        </p:nvSpPr>
        <p:spPr bwMode="auto">
          <a:xfrm>
            <a:off x="3022314" y="137962"/>
            <a:ext cx="2993431" cy="1701006"/>
          </a:xfrm>
          <a:prstGeom prst="wedgeRoundRectCallout">
            <a:avLst/>
          </a:prstGeom>
          <a:solidFill>
            <a:srgbClr val="FFFFCC"/>
          </a:solidFill>
          <a:ln w="9525">
            <a:solidFill>
              <a:schemeClr val="tx1"/>
            </a:solidFill>
            <a:miter lim="800000"/>
            <a:headEnd/>
            <a:tailEnd/>
          </a:ln>
        </p:spPr>
        <p:txBody>
          <a:bodyPr/>
          <a:lstStyle/>
          <a:p>
            <a:pPr algn="ctr" defTabSz="685817">
              <a:defRPr/>
            </a:pPr>
            <a:endParaRPr lang="en-US" sz="1477" dirty="0">
              <a:solidFill>
                <a:prstClr val="black"/>
              </a:solidFill>
              <a:latin typeface="Century Gothic" panose="020B0502020202020204" pitchFamily="34" charset="0"/>
            </a:endParaRPr>
          </a:p>
        </p:txBody>
      </p:sp>
      <p:sp>
        <p:nvSpPr>
          <p:cNvPr id="5" name="AutoShape 4"/>
          <p:cNvSpPr>
            <a:spLocks noChangeArrowheads="1"/>
          </p:cNvSpPr>
          <p:nvPr/>
        </p:nvSpPr>
        <p:spPr bwMode="auto">
          <a:xfrm>
            <a:off x="6245838" y="216360"/>
            <a:ext cx="2871685" cy="1853377"/>
          </a:xfrm>
          <a:prstGeom prst="wedgeRoundRectCallout">
            <a:avLst>
              <a:gd name="adj1" fmla="val -55607"/>
              <a:gd name="adj2" fmla="val 34954"/>
              <a:gd name="adj3" fmla="val 16667"/>
            </a:avLst>
          </a:prstGeom>
          <a:solidFill>
            <a:srgbClr val="FFFFCC"/>
          </a:solidFill>
          <a:ln w="9525">
            <a:solidFill>
              <a:schemeClr val="tx1"/>
            </a:solidFill>
            <a:miter lim="800000"/>
            <a:headEnd/>
            <a:tailEnd/>
          </a:ln>
        </p:spPr>
        <p:txBody>
          <a:bodyPr/>
          <a:lstStyle/>
          <a:p>
            <a:pPr algn="ctr" defTabSz="685817">
              <a:defRPr/>
            </a:pPr>
            <a:endParaRPr lang="en-GB" dirty="0">
              <a:solidFill>
                <a:prstClr val="black"/>
              </a:solidFill>
              <a:latin typeface="Century Gothic" panose="020B0502020202020204" pitchFamily="34" charset="0"/>
            </a:endParaRPr>
          </a:p>
        </p:txBody>
      </p:sp>
      <p:sp>
        <p:nvSpPr>
          <p:cNvPr id="6" name="AutoShape 5"/>
          <p:cNvSpPr>
            <a:spLocks noChangeArrowheads="1"/>
          </p:cNvSpPr>
          <p:nvPr/>
        </p:nvSpPr>
        <p:spPr bwMode="auto">
          <a:xfrm>
            <a:off x="53786" y="2270679"/>
            <a:ext cx="2967680" cy="1664320"/>
          </a:xfrm>
          <a:prstGeom prst="wedgeRoundRectCallout">
            <a:avLst>
              <a:gd name="adj1" fmla="val 62489"/>
              <a:gd name="adj2" fmla="val -6370"/>
              <a:gd name="adj3" fmla="val 16667"/>
            </a:avLst>
          </a:prstGeom>
          <a:solidFill>
            <a:srgbClr val="FFFFCC"/>
          </a:solidFill>
          <a:ln w="9525">
            <a:solidFill>
              <a:schemeClr val="tx1"/>
            </a:solidFill>
            <a:miter lim="800000"/>
            <a:headEnd/>
            <a:tailEnd/>
          </a:ln>
        </p:spPr>
        <p:txBody>
          <a:bodyPr/>
          <a:lstStyle/>
          <a:p>
            <a:pPr algn="ctr" defTabSz="685817">
              <a:defRPr/>
            </a:pPr>
            <a:endParaRPr lang="en-US" dirty="0">
              <a:solidFill>
                <a:prstClr val="black"/>
              </a:solidFill>
              <a:latin typeface="Century Gothic" panose="020B0502020202020204" pitchFamily="34" charset="0"/>
            </a:endParaRPr>
          </a:p>
        </p:txBody>
      </p:sp>
      <p:sp>
        <p:nvSpPr>
          <p:cNvPr id="7" name="AutoShape 6"/>
          <p:cNvSpPr>
            <a:spLocks noChangeArrowheads="1"/>
          </p:cNvSpPr>
          <p:nvPr/>
        </p:nvSpPr>
        <p:spPr bwMode="auto">
          <a:xfrm>
            <a:off x="6272315" y="2270680"/>
            <a:ext cx="2871685" cy="1664321"/>
          </a:xfrm>
          <a:prstGeom prst="wedgeRoundRectCallout">
            <a:avLst>
              <a:gd name="adj1" fmla="val -57677"/>
              <a:gd name="adj2" fmla="val -21126"/>
              <a:gd name="adj3" fmla="val 16667"/>
            </a:avLst>
          </a:prstGeom>
          <a:solidFill>
            <a:srgbClr val="FFFFCC"/>
          </a:solidFill>
          <a:ln w="9525">
            <a:solidFill>
              <a:schemeClr val="tx1"/>
            </a:solidFill>
            <a:miter lim="800000"/>
            <a:headEnd/>
            <a:tailEnd/>
          </a:ln>
        </p:spPr>
        <p:txBody>
          <a:bodyPr/>
          <a:lstStyle/>
          <a:p>
            <a:pPr algn="ctr" defTabSz="685817">
              <a:defRPr/>
            </a:pPr>
            <a:endParaRPr lang="en-GB" sz="1292" dirty="0">
              <a:solidFill>
                <a:prstClr val="black"/>
              </a:solidFill>
              <a:latin typeface="Century Gothic" panose="020B0502020202020204" pitchFamily="34" charset="0"/>
            </a:endParaRPr>
          </a:p>
        </p:txBody>
      </p:sp>
      <p:sp>
        <p:nvSpPr>
          <p:cNvPr id="8" name="AutoShape 7"/>
          <p:cNvSpPr>
            <a:spLocks noChangeArrowheads="1"/>
          </p:cNvSpPr>
          <p:nvPr/>
        </p:nvSpPr>
        <p:spPr bwMode="auto">
          <a:xfrm>
            <a:off x="140962" y="4135943"/>
            <a:ext cx="2945234" cy="1746635"/>
          </a:xfrm>
          <a:prstGeom prst="wedgeRoundRectCallout">
            <a:avLst>
              <a:gd name="adj1" fmla="val 56666"/>
              <a:gd name="adj2" fmla="val -55741"/>
              <a:gd name="adj3" fmla="val 16667"/>
            </a:avLst>
          </a:prstGeom>
          <a:solidFill>
            <a:srgbClr val="FFFFCC"/>
          </a:solidFill>
          <a:ln w="9525">
            <a:solidFill>
              <a:schemeClr val="tx1"/>
            </a:solidFill>
            <a:miter lim="800000"/>
            <a:headEnd/>
            <a:tailEnd/>
          </a:ln>
        </p:spPr>
        <p:txBody>
          <a:bodyPr/>
          <a:lstStyle/>
          <a:p>
            <a:pPr algn="ctr" defTabSz="685817">
              <a:defRPr/>
            </a:pPr>
            <a:endParaRPr lang="en-US" sz="1477" dirty="0">
              <a:solidFill>
                <a:prstClr val="black"/>
              </a:solidFill>
              <a:latin typeface="Century Gothic" panose="020B0502020202020204" pitchFamily="34" charset="0"/>
            </a:endParaRPr>
          </a:p>
        </p:txBody>
      </p:sp>
      <p:sp>
        <p:nvSpPr>
          <p:cNvPr id="9" name="AutoShape 8"/>
          <p:cNvSpPr>
            <a:spLocks noChangeArrowheads="1"/>
          </p:cNvSpPr>
          <p:nvPr/>
        </p:nvSpPr>
        <p:spPr bwMode="auto">
          <a:xfrm>
            <a:off x="3234921" y="4335574"/>
            <a:ext cx="2893318" cy="1665261"/>
          </a:xfrm>
          <a:prstGeom prst="wedgeRoundRectCallout">
            <a:avLst>
              <a:gd name="adj1" fmla="val -17957"/>
              <a:gd name="adj2" fmla="val -66655"/>
              <a:gd name="adj3" fmla="val 16667"/>
            </a:avLst>
          </a:prstGeom>
          <a:solidFill>
            <a:srgbClr val="FFFFCC"/>
          </a:solidFill>
          <a:ln w="9525">
            <a:solidFill>
              <a:schemeClr val="tx1"/>
            </a:solidFill>
            <a:miter lim="800000"/>
            <a:headEnd/>
            <a:tailEnd/>
          </a:ln>
        </p:spPr>
        <p:txBody>
          <a:bodyPr/>
          <a:lstStyle/>
          <a:p>
            <a:pPr algn="ctr" defTabSz="685817">
              <a:defRPr/>
            </a:pPr>
            <a:endParaRPr lang="en-GB" sz="1477" dirty="0">
              <a:solidFill>
                <a:prstClr val="black"/>
              </a:solidFill>
              <a:latin typeface="Century Gothic" panose="020B0502020202020204" pitchFamily="34" charset="0"/>
            </a:endParaRPr>
          </a:p>
        </p:txBody>
      </p:sp>
      <p:sp>
        <p:nvSpPr>
          <p:cNvPr id="10" name="AutoShape 9"/>
          <p:cNvSpPr>
            <a:spLocks noChangeArrowheads="1"/>
          </p:cNvSpPr>
          <p:nvPr/>
        </p:nvSpPr>
        <p:spPr bwMode="auto">
          <a:xfrm>
            <a:off x="6350555" y="4428031"/>
            <a:ext cx="2793445" cy="1480345"/>
          </a:xfrm>
          <a:prstGeom prst="wedgeRoundRectCallout">
            <a:avLst>
              <a:gd name="adj1" fmla="val -59986"/>
              <a:gd name="adj2" fmla="val -75829"/>
              <a:gd name="adj3" fmla="val 16667"/>
            </a:avLst>
          </a:prstGeom>
          <a:solidFill>
            <a:srgbClr val="FFFFCC"/>
          </a:solidFill>
          <a:ln w="9525">
            <a:solidFill>
              <a:schemeClr val="tx1"/>
            </a:solidFill>
            <a:miter lim="800000"/>
            <a:headEnd/>
            <a:tailEnd/>
          </a:ln>
        </p:spPr>
        <p:txBody>
          <a:bodyPr/>
          <a:lstStyle/>
          <a:p>
            <a:pPr lvl="0" algn="ctr"/>
            <a:br>
              <a:rPr lang="en-GB" sz="1292" dirty="0">
                <a:latin typeface="Century Gothic" panose="020B0502020202020204" pitchFamily="34" charset="0"/>
              </a:rPr>
            </a:br>
            <a:endParaRPr lang="en-GB" sz="1292" dirty="0">
              <a:solidFill>
                <a:prstClr val="black"/>
              </a:solidFill>
              <a:latin typeface="Century Gothic" panose="020B0502020202020204" pitchFamily="34" charset="0"/>
            </a:endParaRPr>
          </a:p>
        </p:txBody>
      </p:sp>
      <p:sp>
        <p:nvSpPr>
          <p:cNvPr id="11" name="Oval 10"/>
          <p:cNvSpPr>
            <a:spLocks noChangeArrowheads="1"/>
          </p:cNvSpPr>
          <p:nvPr/>
        </p:nvSpPr>
        <p:spPr bwMode="auto">
          <a:xfrm>
            <a:off x="3699474" y="2353436"/>
            <a:ext cx="432197" cy="468213"/>
          </a:xfrm>
          <a:prstGeom prst="ellipse">
            <a:avLst/>
          </a:prstGeom>
          <a:solidFill>
            <a:srgbClr val="FF99FF"/>
          </a:solidFill>
          <a:ln w="9525">
            <a:solidFill>
              <a:schemeClr val="tx1"/>
            </a:solidFill>
            <a:round/>
            <a:headEnd/>
            <a:tailEnd/>
          </a:ln>
        </p:spPr>
        <p:txBody>
          <a:bodyPr wrap="none" anchor="ctr"/>
          <a:lstStyle/>
          <a:p>
            <a:pPr algn="ctr" defTabSz="685817">
              <a:defRPr/>
            </a:pPr>
            <a:r>
              <a:rPr lang="en-GB" sz="1292" b="1" dirty="0">
                <a:solidFill>
                  <a:prstClr val="black"/>
                </a:solidFill>
                <a:latin typeface="Century Gothic" panose="020B0502020202020204" pitchFamily="34" charset="0"/>
              </a:rPr>
              <a:t>1</a:t>
            </a:r>
            <a:endParaRPr lang="en-US" sz="1292" b="1" dirty="0">
              <a:solidFill>
                <a:prstClr val="black"/>
              </a:solidFill>
              <a:latin typeface="Century Gothic" panose="020B0502020202020204" pitchFamily="34" charset="0"/>
            </a:endParaRPr>
          </a:p>
        </p:txBody>
      </p:sp>
      <p:sp>
        <p:nvSpPr>
          <p:cNvPr id="12" name="Oval 11"/>
          <p:cNvSpPr>
            <a:spLocks noChangeArrowheads="1"/>
          </p:cNvSpPr>
          <p:nvPr/>
        </p:nvSpPr>
        <p:spPr bwMode="auto">
          <a:xfrm>
            <a:off x="4220886" y="2344305"/>
            <a:ext cx="432198" cy="468213"/>
          </a:xfrm>
          <a:prstGeom prst="ellipse">
            <a:avLst/>
          </a:prstGeom>
          <a:solidFill>
            <a:srgbClr val="9966FF"/>
          </a:solidFill>
          <a:ln w="9525">
            <a:solidFill>
              <a:schemeClr val="tx1"/>
            </a:solidFill>
            <a:round/>
            <a:headEnd/>
            <a:tailEnd/>
          </a:ln>
        </p:spPr>
        <p:txBody>
          <a:bodyPr wrap="none" anchor="ctr"/>
          <a:lstStyle/>
          <a:p>
            <a:pPr algn="ctr" defTabSz="685817">
              <a:defRPr/>
            </a:pPr>
            <a:r>
              <a:rPr lang="en-GB" sz="1292" b="1" dirty="0">
                <a:solidFill>
                  <a:prstClr val="black"/>
                </a:solidFill>
                <a:latin typeface="Century Gothic" panose="020B0502020202020204" pitchFamily="34" charset="0"/>
              </a:rPr>
              <a:t>2</a:t>
            </a:r>
            <a:endParaRPr lang="en-US" sz="1292" b="1" dirty="0">
              <a:solidFill>
                <a:prstClr val="black"/>
              </a:solidFill>
              <a:latin typeface="Century Gothic" panose="020B0502020202020204" pitchFamily="34" charset="0"/>
            </a:endParaRPr>
          </a:p>
        </p:txBody>
      </p:sp>
      <p:sp>
        <p:nvSpPr>
          <p:cNvPr id="13" name="Oval 12"/>
          <p:cNvSpPr>
            <a:spLocks noChangeArrowheads="1"/>
          </p:cNvSpPr>
          <p:nvPr/>
        </p:nvSpPr>
        <p:spPr bwMode="auto">
          <a:xfrm>
            <a:off x="4733926" y="2344305"/>
            <a:ext cx="432198" cy="468213"/>
          </a:xfrm>
          <a:prstGeom prst="ellipse">
            <a:avLst/>
          </a:prstGeom>
          <a:solidFill>
            <a:srgbClr val="FF0066"/>
          </a:solidFill>
          <a:ln w="9525">
            <a:solidFill>
              <a:schemeClr val="tx1"/>
            </a:solidFill>
            <a:round/>
            <a:headEnd/>
            <a:tailEnd/>
          </a:ln>
        </p:spPr>
        <p:txBody>
          <a:bodyPr wrap="none" anchor="ctr"/>
          <a:lstStyle/>
          <a:p>
            <a:pPr algn="ctr" defTabSz="685817">
              <a:defRPr/>
            </a:pPr>
            <a:r>
              <a:rPr lang="en-GB" sz="1292" b="1" dirty="0">
                <a:solidFill>
                  <a:prstClr val="black"/>
                </a:solidFill>
                <a:latin typeface="Century Gothic" panose="020B0502020202020204" pitchFamily="34" charset="0"/>
              </a:rPr>
              <a:t>3</a:t>
            </a:r>
            <a:endParaRPr lang="en-US" sz="1292" b="1" dirty="0">
              <a:solidFill>
                <a:prstClr val="black"/>
              </a:solidFill>
              <a:latin typeface="Century Gothic" panose="020B0502020202020204" pitchFamily="34" charset="0"/>
            </a:endParaRPr>
          </a:p>
        </p:txBody>
      </p:sp>
      <p:sp>
        <p:nvSpPr>
          <p:cNvPr id="14" name="Oval 13"/>
          <p:cNvSpPr>
            <a:spLocks noChangeArrowheads="1"/>
          </p:cNvSpPr>
          <p:nvPr/>
        </p:nvSpPr>
        <p:spPr bwMode="auto">
          <a:xfrm>
            <a:off x="5274470" y="2353436"/>
            <a:ext cx="432198" cy="468213"/>
          </a:xfrm>
          <a:prstGeom prst="ellipse">
            <a:avLst/>
          </a:prstGeom>
          <a:solidFill>
            <a:srgbClr val="CCFF99"/>
          </a:solidFill>
          <a:ln w="9525">
            <a:solidFill>
              <a:schemeClr val="tx1"/>
            </a:solidFill>
            <a:round/>
            <a:headEnd/>
            <a:tailEnd/>
          </a:ln>
        </p:spPr>
        <p:txBody>
          <a:bodyPr wrap="none" anchor="ctr"/>
          <a:lstStyle/>
          <a:p>
            <a:pPr algn="ctr" defTabSz="685817">
              <a:defRPr/>
            </a:pPr>
            <a:r>
              <a:rPr lang="en-GB" sz="1800" b="1" dirty="0">
                <a:solidFill>
                  <a:prstClr val="black"/>
                </a:solidFill>
                <a:latin typeface="Century Gothic" panose="020B0502020202020204" pitchFamily="34" charset="0"/>
              </a:rPr>
              <a:t>4</a:t>
            </a:r>
            <a:endParaRPr lang="en-US" sz="1800" b="1" dirty="0">
              <a:solidFill>
                <a:prstClr val="black"/>
              </a:solidFill>
              <a:latin typeface="Century Gothic" panose="020B0502020202020204" pitchFamily="34" charset="0"/>
            </a:endParaRPr>
          </a:p>
        </p:txBody>
      </p:sp>
      <p:sp>
        <p:nvSpPr>
          <p:cNvPr id="15" name="Oval 14"/>
          <p:cNvSpPr>
            <a:spLocks noChangeArrowheads="1"/>
          </p:cNvSpPr>
          <p:nvPr/>
        </p:nvSpPr>
        <p:spPr bwMode="auto">
          <a:xfrm>
            <a:off x="3688611" y="3269256"/>
            <a:ext cx="432198" cy="468213"/>
          </a:xfrm>
          <a:prstGeom prst="ellipse">
            <a:avLst/>
          </a:prstGeom>
          <a:solidFill>
            <a:srgbClr val="FFFF00"/>
          </a:solidFill>
          <a:ln w="9525">
            <a:solidFill>
              <a:schemeClr val="tx1"/>
            </a:solidFill>
            <a:round/>
            <a:headEnd/>
            <a:tailEnd/>
          </a:ln>
        </p:spPr>
        <p:txBody>
          <a:bodyPr wrap="none" anchor="ctr"/>
          <a:lstStyle/>
          <a:p>
            <a:pPr algn="ctr" defTabSz="685817">
              <a:defRPr/>
            </a:pPr>
            <a:r>
              <a:rPr lang="en-GB" sz="1292" b="1" dirty="0">
                <a:solidFill>
                  <a:prstClr val="black"/>
                </a:solidFill>
                <a:latin typeface="Century Gothic" panose="020B0502020202020204" pitchFamily="34" charset="0"/>
              </a:rPr>
              <a:t>5</a:t>
            </a:r>
            <a:endParaRPr lang="en-US" sz="1292" b="1" dirty="0">
              <a:solidFill>
                <a:prstClr val="black"/>
              </a:solidFill>
              <a:latin typeface="Century Gothic" panose="020B0502020202020204" pitchFamily="34" charset="0"/>
            </a:endParaRPr>
          </a:p>
        </p:txBody>
      </p:sp>
      <p:sp>
        <p:nvSpPr>
          <p:cNvPr id="16" name="Oval 15"/>
          <p:cNvSpPr>
            <a:spLocks noChangeArrowheads="1"/>
          </p:cNvSpPr>
          <p:nvPr/>
        </p:nvSpPr>
        <p:spPr bwMode="auto">
          <a:xfrm>
            <a:off x="4211269" y="3269256"/>
            <a:ext cx="432197" cy="468213"/>
          </a:xfrm>
          <a:prstGeom prst="ellipse">
            <a:avLst/>
          </a:prstGeom>
          <a:solidFill>
            <a:srgbClr val="FF9900"/>
          </a:solidFill>
          <a:ln w="9525">
            <a:solidFill>
              <a:schemeClr val="tx1"/>
            </a:solidFill>
            <a:round/>
            <a:headEnd/>
            <a:tailEnd/>
          </a:ln>
        </p:spPr>
        <p:txBody>
          <a:bodyPr wrap="none" anchor="ctr"/>
          <a:lstStyle/>
          <a:p>
            <a:pPr algn="ctr" defTabSz="685817">
              <a:defRPr/>
            </a:pPr>
            <a:r>
              <a:rPr lang="en-GB" sz="1292" b="1" dirty="0">
                <a:solidFill>
                  <a:prstClr val="black"/>
                </a:solidFill>
                <a:latin typeface="Century Gothic" panose="020B0502020202020204" pitchFamily="34" charset="0"/>
              </a:rPr>
              <a:t>6</a:t>
            </a:r>
            <a:endParaRPr lang="en-US" sz="1292" b="1" dirty="0">
              <a:solidFill>
                <a:prstClr val="black"/>
              </a:solidFill>
              <a:latin typeface="Century Gothic" panose="020B0502020202020204" pitchFamily="34" charset="0"/>
            </a:endParaRPr>
          </a:p>
        </p:txBody>
      </p:sp>
      <p:sp>
        <p:nvSpPr>
          <p:cNvPr id="17" name="Oval 16"/>
          <p:cNvSpPr>
            <a:spLocks noChangeArrowheads="1"/>
          </p:cNvSpPr>
          <p:nvPr/>
        </p:nvSpPr>
        <p:spPr bwMode="auto">
          <a:xfrm>
            <a:off x="4727546" y="3269256"/>
            <a:ext cx="432198" cy="468213"/>
          </a:xfrm>
          <a:prstGeom prst="ellipse">
            <a:avLst/>
          </a:prstGeom>
          <a:solidFill>
            <a:srgbClr val="00FFCC"/>
          </a:solidFill>
          <a:ln w="9525">
            <a:solidFill>
              <a:schemeClr val="tx1"/>
            </a:solidFill>
            <a:round/>
            <a:headEnd/>
            <a:tailEnd/>
          </a:ln>
        </p:spPr>
        <p:txBody>
          <a:bodyPr wrap="none" anchor="ctr"/>
          <a:lstStyle/>
          <a:p>
            <a:pPr algn="ctr" defTabSz="685817">
              <a:defRPr/>
            </a:pPr>
            <a:r>
              <a:rPr lang="en-GB" sz="1292" b="1" dirty="0">
                <a:solidFill>
                  <a:prstClr val="black"/>
                </a:solidFill>
                <a:latin typeface="Century Gothic" panose="020B0502020202020204" pitchFamily="34" charset="0"/>
              </a:rPr>
              <a:t>7</a:t>
            </a:r>
            <a:endParaRPr lang="en-US" sz="1292" b="1" dirty="0">
              <a:solidFill>
                <a:prstClr val="black"/>
              </a:solidFill>
              <a:latin typeface="Century Gothic" panose="020B0502020202020204" pitchFamily="34" charset="0"/>
            </a:endParaRPr>
          </a:p>
        </p:txBody>
      </p:sp>
      <p:sp>
        <p:nvSpPr>
          <p:cNvPr id="18" name="Oval 17"/>
          <p:cNvSpPr>
            <a:spLocks noChangeArrowheads="1"/>
          </p:cNvSpPr>
          <p:nvPr/>
        </p:nvSpPr>
        <p:spPr bwMode="auto">
          <a:xfrm>
            <a:off x="5243823" y="3280732"/>
            <a:ext cx="432198" cy="468213"/>
          </a:xfrm>
          <a:prstGeom prst="ellipse">
            <a:avLst/>
          </a:prstGeom>
          <a:solidFill>
            <a:srgbClr val="5BF766"/>
          </a:solidFill>
          <a:ln w="9525">
            <a:solidFill>
              <a:schemeClr val="tx1"/>
            </a:solidFill>
            <a:round/>
            <a:headEnd/>
            <a:tailEnd/>
          </a:ln>
        </p:spPr>
        <p:txBody>
          <a:bodyPr wrap="none" anchor="ctr"/>
          <a:lstStyle/>
          <a:p>
            <a:pPr algn="ctr" defTabSz="685817">
              <a:defRPr/>
            </a:pPr>
            <a:r>
              <a:rPr lang="en-GB" sz="1800" b="1" dirty="0">
                <a:solidFill>
                  <a:prstClr val="black"/>
                </a:solidFill>
                <a:latin typeface="Century Gothic" panose="020B0502020202020204" pitchFamily="34" charset="0"/>
              </a:rPr>
              <a:t>8</a:t>
            </a:r>
            <a:endParaRPr lang="en-US" sz="1800" b="1" dirty="0">
              <a:solidFill>
                <a:prstClr val="black"/>
              </a:solidFill>
              <a:latin typeface="Century Gothic" panose="020B0502020202020204" pitchFamily="34" charset="0"/>
            </a:endParaRPr>
          </a:p>
        </p:txBody>
      </p:sp>
      <p:sp>
        <p:nvSpPr>
          <p:cNvPr id="22" name="Text Placeholder 21"/>
          <p:cNvSpPr>
            <a:spLocks noGrp="1"/>
          </p:cNvSpPr>
          <p:nvPr>
            <p:ph type="body" sz="quarter" idx="11" hasCustomPrompt="1"/>
          </p:nvPr>
        </p:nvSpPr>
        <p:spPr>
          <a:xfrm>
            <a:off x="3188123" y="208773"/>
            <a:ext cx="2696308" cy="1428750"/>
          </a:xfrm>
          <a:prstGeom prst="rect">
            <a:avLst/>
          </a:prstGeom>
        </p:spPr>
        <p:txBody>
          <a:bodyPr/>
          <a:lstStyle>
            <a:lvl1pPr marL="0" indent="0">
              <a:buNone/>
              <a:defRPr sz="1846" baseline="0">
                <a:latin typeface="Century Gothic" panose="020B0502020202020204" pitchFamily="34" charset="0"/>
              </a:defRPr>
            </a:lvl1pPr>
          </a:lstStyle>
          <a:p>
            <a:pPr lvl="0"/>
            <a:r>
              <a:rPr lang="en-US" dirty="0"/>
              <a:t>How Why What How far do you agree with…?</a:t>
            </a:r>
          </a:p>
        </p:txBody>
      </p:sp>
      <p:sp>
        <p:nvSpPr>
          <p:cNvPr id="23" name="Text Placeholder 21"/>
          <p:cNvSpPr>
            <a:spLocks noGrp="1"/>
          </p:cNvSpPr>
          <p:nvPr>
            <p:ph type="body" sz="quarter" idx="12" hasCustomPrompt="1"/>
          </p:nvPr>
        </p:nvSpPr>
        <p:spPr>
          <a:xfrm>
            <a:off x="6366832" y="462581"/>
            <a:ext cx="2696308" cy="1428750"/>
          </a:xfrm>
          <a:prstGeom prst="rect">
            <a:avLst/>
          </a:prstGeom>
        </p:spPr>
        <p:txBody>
          <a:bodyPr/>
          <a:lstStyle>
            <a:lvl1pPr marL="0" indent="0">
              <a:buNone/>
              <a:defRPr sz="1846" baseline="0">
                <a:latin typeface="Century Gothic" panose="020B0502020202020204" pitchFamily="34" charset="0"/>
              </a:defRPr>
            </a:lvl1pPr>
          </a:lstStyle>
          <a:p>
            <a:pPr lvl="0"/>
            <a:r>
              <a:rPr lang="en-US" dirty="0"/>
              <a:t>How Why What How far do you agree with…?</a:t>
            </a:r>
          </a:p>
        </p:txBody>
      </p:sp>
      <p:sp>
        <p:nvSpPr>
          <p:cNvPr id="24" name="Text Placeholder 21"/>
          <p:cNvSpPr>
            <a:spLocks noGrp="1"/>
          </p:cNvSpPr>
          <p:nvPr>
            <p:ph type="body" sz="quarter" idx="13" hasCustomPrompt="1"/>
          </p:nvPr>
        </p:nvSpPr>
        <p:spPr>
          <a:xfrm>
            <a:off x="204187" y="462581"/>
            <a:ext cx="2610186" cy="1428750"/>
          </a:xfrm>
          <a:prstGeom prst="rect">
            <a:avLst/>
          </a:prstGeom>
        </p:spPr>
        <p:txBody>
          <a:bodyPr/>
          <a:lstStyle>
            <a:lvl1pPr marL="0" indent="0">
              <a:buNone/>
              <a:defRPr sz="1846" baseline="0">
                <a:latin typeface="Century Gothic" panose="020B0502020202020204" pitchFamily="34" charset="0"/>
              </a:defRPr>
            </a:lvl1pPr>
          </a:lstStyle>
          <a:p>
            <a:pPr lvl="0"/>
            <a:r>
              <a:rPr lang="en-US" dirty="0"/>
              <a:t>How Why What How far do you agree with…?</a:t>
            </a:r>
          </a:p>
        </p:txBody>
      </p:sp>
      <p:sp>
        <p:nvSpPr>
          <p:cNvPr id="25" name="Text Placeholder 21"/>
          <p:cNvSpPr>
            <a:spLocks noGrp="1"/>
          </p:cNvSpPr>
          <p:nvPr>
            <p:ph type="body" sz="quarter" idx="14" hasCustomPrompt="1"/>
          </p:nvPr>
        </p:nvSpPr>
        <p:spPr>
          <a:xfrm>
            <a:off x="147854" y="2388464"/>
            <a:ext cx="2696308" cy="1428750"/>
          </a:xfrm>
          <a:prstGeom prst="rect">
            <a:avLst/>
          </a:prstGeom>
        </p:spPr>
        <p:txBody>
          <a:bodyPr/>
          <a:lstStyle>
            <a:lvl1pPr marL="0" indent="0">
              <a:buNone/>
              <a:defRPr sz="1846" baseline="0">
                <a:latin typeface="Century Gothic" panose="020B0502020202020204" pitchFamily="34" charset="0"/>
              </a:defRPr>
            </a:lvl1pPr>
          </a:lstStyle>
          <a:p>
            <a:pPr lvl="0"/>
            <a:r>
              <a:rPr lang="en-US" dirty="0"/>
              <a:t>How Why What How far do you agree with…?</a:t>
            </a:r>
          </a:p>
        </p:txBody>
      </p:sp>
      <p:sp>
        <p:nvSpPr>
          <p:cNvPr id="26" name="Text Placeholder 21"/>
          <p:cNvSpPr>
            <a:spLocks noGrp="1"/>
          </p:cNvSpPr>
          <p:nvPr>
            <p:ph type="body" sz="quarter" idx="15" hasCustomPrompt="1"/>
          </p:nvPr>
        </p:nvSpPr>
        <p:spPr>
          <a:xfrm>
            <a:off x="6393907" y="2388464"/>
            <a:ext cx="2696308" cy="1428750"/>
          </a:xfrm>
          <a:prstGeom prst="rect">
            <a:avLst/>
          </a:prstGeom>
        </p:spPr>
        <p:txBody>
          <a:bodyPr/>
          <a:lstStyle>
            <a:lvl1pPr marL="0" indent="0">
              <a:buNone/>
              <a:defRPr sz="1846" baseline="0">
                <a:latin typeface="Century Gothic" panose="020B0502020202020204" pitchFamily="34" charset="0"/>
              </a:defRPr>
            </a:lvl1pPr>
          </a:lstStyle>
          <a:p>
            <a:pPr lvl="0"/>
            <a:r>
              <a:rPr lang="en-US" dirty="0"/>
              <a:t>How Why What How far do you agree with…?</a:t>
            </a:r>
          </a:p>
        </p:txBody>
      </p:sp>
      <p:sp>
        <p:nvSpPr>
          <p:cNvPr id="27" name="Text Placeholder 21"/>
          <p:cNvSpPr>
            <a:spLocks noGrp="1"/>
          </p:cNvSpPr>
          <p:nvPr>
            <p:ph type="body" sz="quarter" idx="16" hasCustomPrompt="1"/>
          </p:nvPr>
        </p:nvSpPr>
        <p:spPr>
          <a:xfrm>
            <a:off x="265425" y="4314347"/>
            <a:ext cx="2696308" cy="1428750"/>
          </a:xfrm>
          <a:prstGeom prst="rect">
            <a:avLst/>
          </a:prstGeom>
        </p:spPr>
        <p:txBody>
          <a:bodyPr/>
          <a:lstStyle>
            <a:lvl1pPr marL="0" indent="0">
              <a:buNone/>
              <a:defRPr sz="1846" baseline="0">
                <a:latin typeface="Century Gothic" panose="020B0502020202020204" pitchFamily="34" charset="0"/>
              </a:defRPr>
            </a:lvl1pPr>
          </a:lstStyle>
          <a:p>
            <a:pPr lvl="0"/>
            <a:r>
              <a:rPr lang="en-US" dirty="0"/>
              <a:t>How Why What How far do you agree with…?</a:t>
            </a:r>
          </a:p>
        </p:txBody>
      </p:sp>
      <p:sp>
        <p:nvSpPr>
          <p:cNvPr id="28" name="Text Placeholder 21"/>
          <p:cNvSpPr>
            <a:spLocks noGrp="1"/>
          </p:cNvSpPr>
          <p:nvPr>
            <p:ph type="body" sz="quarter" idx="17" hasCustomPrompt="1"/>
          </p:nvPr>
        </p:nvSpPr>
        <p:spPr>
          <a:xfrm>
            <a:off x="3431932" y="4453828"/>
            <a:ext cx="2696308" cy="1428750"/>
          </a:xfrm>
          <a:prstGeom prst="rect">
            <a:avLst/>
          </a:prstGeom>
        </p:spPr>
        <p:txBody>
          <a:bodyPr/>
          <a:lstStyle>
            <a:lvl1pPr marL="0" indent="0">
              <a:buNone/>
              <a:defRPr sz="1846" baseline="0">
                <a:latin typeface="Century Gothic" panose="020B0502020202020204" pitchFamily="34" charset="0"/>
              </a:defRPr>
            </a:lvl1pPr>
          </a:lstStyle>
          <a:p>
            <a:pPr lvl="0"/>
            <a:r>
              <a:rPr lang="en-US" dirty="0"/>
              <a:t>How Why What How far do you agree with…?</a:t>
            </a:r>
          </a:p>
        </p:txBody>
      </p:sp>
      <p:sp>
        <p:nvSpPr>
          <p:cNvPr id="29" name="Text Placeholder 21"/>
          <p:cNvSpPr>
            <a:spLocks noGrp="1"/>
          </p:cNvSpPr>
          <p:nvPr>
            <p:ph type="body" sz="quarter" idx="18" hasCustomPrompt="1"/>
          </p:nvPr>
        </p:nvSpPr>
        <p:spPr>
          <a:xfrm>
            <a:off x="6401428" y="4458249"/>
            <a:ext cx="2696308" cy="1428750"/>
          </a:xfrm>
          <a:prstGeom prst="rect">
            <a:avLst/>
          </a:prstGeom>
        </p:spPr>
        <p:txBody>
          <a:bodyPr/>
          <a:lstStyle>
            <a:lvl1pPr marL="0" indent="0">
              <a:buNone/>
              <a:defRPr sz="1846" baseline="0">
                <a:latin typeface="Century Gothic" panose="020B0502020202020204" pitchFamily="34" charset="0"/>
              </a:defRPr>
            </a:lvl1pPr>
          </a:lstStyle>
          <a:p>
            <a:pPr lvl="0"/>
            <a:r>
              <a:rPr lang="en-US" dirty="0"/>
              <a:t>How Why What How far do you agree with…?</a:t>
            </a:r>
          </a:p>
        </p:txBody>
      </p:sp>
    </p:spTree>
    <p:extLst>
      <p:ext uri="{BB962C8B-B14F-4D97-AF65-F5344CB8AC3E}">
        <p14:creationId xmlns:p14="http://schemas.microsoft.com/office/powerpoint/2010/main" val="397033893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99FF"/>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42" presetClass="exit" presetSubtype="0" fill="hold" grpId="0" nodeType="withEffect">
                                  <p:stCondLst>
                                    <p:cond delay="0"/>
                                  </p:stCondLst>
                                  <p:childTnLst>
                                    <p:animEffect transition="out" filter="fade">
                                      <p:cBhvr>
                                        <p:cTn id="10" dur="1000"/>
                                        <p:tgtEl>
                                          <p:spTgt spid="11"/>
                                        </p:tgtEl>
                                      </p:cBhvr>
                                    </p:animEffect>
                                    <p:anim calcmode="lin" valueType="num">
                                      <p:cBhvr>
                                        <p:cTn id="11" dur="1000"/>
                                        <p:tgtEl>
                                          <p:spTgt spid="11"/>
                                        </p:tgtEl>
                                        <p:attrNameLst>
                                          <p:attrName>ppt_x</p:attrName>
                                        </p:attrNameLst>
                                      </p:cBhvr>
                                      <p:tavLst>
                                        <p:tav tm="0">
                                          <p:val>
                                            <p:strVal val="ppt_x"/>
                                          </p:val>
                                        </p:tav>
                                        <p:tav tm="100000">
                                          <p:val>
                                            <p:strVal val="ppt_x"/>
                                          </p:val>
                                        </p:tav>
                                      </p:tavLst>
                                    </p:anim>
                                    <p:anim calcmode="lin" valueType="num">
                                      <p:cBhvr>
                                        <p:cTn id="12" dur="1000"/>
                                        <p:tgtEl>
                                          <p:spTgt spid="11"/>
                                        </p:tgtEl>
                                        <p:attrNameLst>
                                          <p:attrName>ppt_y</p:attrName>
                                        </p:attrNameLst>
                                      </p:cBhvr>
                                      <p:tavLst>
                                        <p:tav tm="0">
                                          <p:val>
                                            <p:strVal val="ppt_y"/>
                                          </p:val>
                                        </p:tav>
                                        <p:tav tm="100000">
                                          <p:val>
                                            <p:strVal val="ppt_y+.1"/>
                                          </p:val>
                                        </p:tav>
                                      </p:tavLst>
                                    </p:anim>
                                    <p:set>
                                      <p:cBhvr>
                                        <p:cTn id="13" dur="1" fill="hold">
                                          <p:stCondLst>
                                            <p:cond delay="9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14" restart="whenNotActive" fill="hold" evtFilter="cancelBubble" nodeType="interactiveSeq">
                <p:stCondLst>
                  <p:cond evt="onClick" delay="0">
                    <p:tgtEl>
                      <p:spTgt spid="12"/>
                    </p:tgtEl>
                  </p:cond>
                </p:stCondLst>
                <p:endSync evt="end" delay="0">
                  <p:rtn val="all"/>
                </p:endSync>
                <p:childTnLst>
                  <p:par>
                    <p:cTn id="15" fill="hold">
                      <p:stCondLst>
                        <p:cond delay="0"/>
                      </p:stCondLst>
                      <p:childTnLst>
                        <p:par>
                          <p:cTn id="16" fill="hold">
                            <p:stCondLst>
                              <p:cond delay="0"/>
                            </p:stCondLst>
                            <p:childTnLst>
                              <p:par>
                                <p:cTn id="17" presetID="1" presetClass="emph" presetSubtype="2" fill="hold" nodeType="clickEffect">
                                  <p:stCondLst>
                                    <p:cond delay="0"/>
                                  </p:stCondLst>
                                  <p:childTnLst>
                                    <p:animClr clrSpc="rgb" dir="cw">
                                      <p:cBhvr>
                                        <p:cTn id="18" dur="2000" fill="hold"/>
                                        <p:tgtEl>
                                          <p:spTgt spid="9"/>
                                        </p:tgtEl>
                                        <p:attrNameLst>
                                          <p:attrName>fillcolor</p:attrName>
                                        </p:attrNameLst>
                                      </p:cBhvr>
                                      <p:to>
                                        <a:srgbClr val="9966FF"/>
                                      </p:to>
                                    </p:animClr>
                                    <p:set>
                                      <p:cBhvr>
                                        <p:cTn id="19" dur="2000" fill="hold"/>
                                        <p:tgtEl>
                                          <p:spTgt spid="9"/>
                                        </p:tgtEl>
                                        <p:attrNameLst>
                                          <p:attrName>fill.type</p:attrName>
                                        </p:attrNameLst>
                                      </p:cBhvr>
                                      <p:to>
                                        <p:strVal val="solid"/>
                                      </p:to>
                                    </p:set>
                                    <p:set>
                                      <p:cBhvr>
                                        <p:cTn id="20" dur="2000" fill="hold"/>
                                        <p:tgtEl>
                                          <p:spTgt spid="9"/>
                                        </p:tgtEl>
                                        <p:attrNameLst>
                                          <p:attrName>fill.on</p:attrName>
                                        </p:attrNameLst>
                                      </p:cBhvr>
                                      <p:to>
                                        <p:strVal val="true"/>
                                      </p:to>
                                    </p:set>
                                  </p:childTnLst>
                                </p:cTn>
                              </p:par>
                              <p:par>
                                <p:cTn id="21" presetID="42" presetClass="exit" presetSubtype="0" fill="hold" grpId="0" nodeType="withEffect">
                                  <p:stCondLst>
                                    <p:cond delay="0"/>
                                  </p:stCondLst>
                                  <p:childTnLst>
                                    <p:animEffect transition="out" filter="fade">
                                      <p:cBhvr>
                                        <p:cTn id="22" dur="1000"/>
                                        <p:tgtEl>
                                          <p:spTgt spid="12"/>
                                        </p:tgtEl>
                                      </p:cBhvr>
                                    </p:animEffect>
                                    <p:anim calcmode="lin" valueType="num">
                                      <p:cBhvr>
                                        <p:cTn id="23" dur="1000"/>
                                        <p:tgtEl>
                                          <p:spTgt spid="12"/>
                                        </p:tgtEl>
                                        <p:attrNameLst>
                                          <p:attrName>ppt_x</p:attrName>
                                        </p:attrNameLst>
                                      </p:cBhvr>
                                      <p:tavLst>
                                        <p:tav tm="0">
                                          <p:val>
                                            <p:strVal val="ppt_x"/>
                                          </p:val>
                                        </p:tav>
                                        <p:tav tm="100000">
                                          <p:val>
                                            <p:strVal val="ppt_x"/>
                                          </p:val>
                                        </p:tav>
                                      </p:tavLst>
                                    </p:anim>
                                    <p:anim calcmode="lin" valueType="num">
                                      <p:cBhvr>
                                        <p:cTn id="24" dur="1000"/>
                                        <p:tgtEl>
                                          <p:spTgt spid="12"/>
                                        </p:tgtEl>
                                        <p:attrNameLst>
                                          <p:attrName>ppt_y</p:attrName>
                                        </p:attrNameLst>
                                      </p:cBhvr>
                                      <p:tavLst>
                                        <p:tav tm="0">
                                          <p:val>
                                            <p:strVal val="ppt_y"/>
                                          </p:val>
                                        </p:tav>
                                        <p:tav tm="100000">
                                          <p:val>
                                            <p:strVal val="ppt_y+.1"/>
                                          </p:val>
                                        </p:tav>
                                      </p:tavLst>
                                    </p:anim>
                                    <p:set>
                                      <p:cBhvr>
                                        <p:cTn id="25" dur="1" fill="hold">
                                          <p:stCondLst>
                                            <p:cond delay="9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6" restart="whenNotActive" fill="hold" evtFilter="cancelBubble" nodeType="interactiveSeq">
                <p:stCondLst>
                  <p:cond evt="onClick" delay="0">
                    <p:tgtEl>
                      <p:spTgt spid="13"/>
                    </p:tgtEl>
                  </p:cond>
                </p:stCondLst>
                <p:endSync evt="end" delay="0">
                  <p:rtn val="all"/>
                </p:endSync>
                <p:childTnLst>
                  <p:par>
                    <p:cTn id="27" fill="hold">
                      <p:stCondLst>
                        <p:cond delay="0"/>
                      </p:stCondLst>
                      <p:childTnLst>
                        <p:par>
                          <p:cTn id="28" fill="hold">
                            <p:stCondLst>
                              <p:cond delay="0"/>
                            </p:stCondLst>
                            <p:childTnLst>
                              <p:par>
                                <p:cTn id="29" presetID="1" presetClass="emph" presetSubtype="2" fill="hold" nodeType="clickEffect">
                                  <p:stCondLst>
                                    <p:cond delay="0"/>
                                  </p:stCondLst>
                                  <p:childTnLst>
                                    <p:animClr clrSpc="rgb" dir="cw">
                                      <p:cBhvr>
                                        <p:cTn id="30" dur="2000" fill="hold"/>
                                        <p:tgtEl>
                                          <p:spTgt spid="6"/>
                                        </p:tgtEl>
                                        <p:attrNameLst>
                                          <p:attrName>fillcolor</p:attrName>
                                        </p:attrNameLst>
                                      </p:cBhvr>
                                      <p:to>
                                        <a:srgbClr val="FF0066"/>
                                      </p:to>
                                    </p:animClr>
                                    <p:set>
                                      <p:cBhvr>
                                        <p:cTn id="31" dur="2000" fill="hold"/>
                                        <p:tgtEl>
                                          <p:spTgt spid="6"/>
                                        </p:tgtEl>
                                        <p:attrNameLst>
                                          <p:attrName>fill.type</p:attrName>
                                        </p:attrNameLst>
                                      </p:cBhvr>
                                      <p:to>
                                        <p:strVal val="solid"/>
                                      </p:to>
                                    </p:set>
                                    <p:set>
                                      <p:cBhvr>
                                        <p:cTn id="32" dur="2000" fill="hold"/>
                                        <p:tgtEl>
                                          <p:spTgt spid="6"/>
                                        </p:tgtEl>
                                        <p:attrNameLst>
                                          <p:attrName>fill.on</p:attrName>
                                        </p:attrNameLst>
                                      </p:cBhvr>
                                      <p:to>
                                        <p:strVal val="true"/>
                                      </p:to>
                                    </p:set>
                                  </p:childTnLst>
                                </p:cTn>
                              </p:par>
                              <p:par>
                                <p:cTn id="33" presetID="42" presetClass="exit" presetSubtype="0" fill="hold" grpId="0" nodeType="withEffect">
                                  <p:stCondLst>
                                    <p:cond delay="0"/>
                                  </p:stCondLst>
                                  <p:childTnLst>
                                    <p:animEffect transition="out" filter="fade">
                                      <p:cBhvr>
                                        <p:cTn id="34" dur="1000"/>
                                        <p:tgtEl>
                                          <p:spTgt spid="13"/>
                                        </p:tgtEl>
                                      </p:cBhvr>
                                    </p:animEffect>
                                    <p:anim calcmode="lin" valueType="num">
                                      <p:cBhvr>
                                        <p:cTn id="35" dur="1000"/>
                                        <p:tgtEl>
                                          <p:spTgt spid="13"/>
                                        </p:tgtEl>
                                        <p:attrNameLst>
                                          <p:attrName>ppt_x</p:attrName>
                                        </p:attrNameLst>
                                      </p:cBhvr>
                                      <p:tavLst>
                                        <p:tav tm="0">
                                          <p:val>
                                            <p:strVal val="ppt_x"/>
                                          </p:val>
                                        </p:tav>
                                        <p:tav tm="100000">
                                          <p:val>
                                            <p:strVal val="ppt_x"/>
                                          </p:val>
                                        </p:tav>
                                      </p:tavLst>
                                    </p:anim>
                                    <p:anim calcmode="lin" valueType="num">
                                      <p:cBhvr>
                                        <p:cTn id="36" dur="1000"/>
                                        <p:tgtEl>
                                          <p:spTgt spid="13"/>
                                        </p:tgtEl>
                                        <p:attrNameLst>
                                          <p:attrName>ppt_y</p:attrName>
                                        </p:attrNameLst>
                                      </p:cBhvr>
                                      <p:tavLst>
                                        <p:tav tm="0">
                                          <p:val>
                                            <p:strVal val="ppt_y"/>
                                          </p:val>
                                        </p:tav>
                                        <p:tav tm="100000">
                                          <p:val>
                                            <p:strVal val="ppt_y+.1"/>
                                          </p:val>
                                        </p:tav>
                                      </p:tavLst>
                                    </p:anim>
                                    <p:set>
                                      <p:cBhvr>
                                        <p:cTn id="37" dur="1" fill="hold">
                                          <p:stCondLst>
                                            <p:cond delay="9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38" restart="whenNotActive" fill="hold" evtFilter="cancelBubble" nodeType="interactiveSeq">
                <p:stCondLst>
                  <p:cond evt="onClick" delay="0">
                    <p:tgtEl>
                      <p:spTgt spid="14"/>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clickEffect">
                                  <p:stCondLst>
                                    <p:cond delay="0"/>
                                  </p:stCondLst>
                                  <p:childTnLst>
                                    <p:animClr clrSpc="rgb" dir="cw">
                                      <p:cBhvr>
                                        <p:cTn id="42" dur="2000" fill="hold"/>
                                        <p:tgtEl>
                                          <p:spTgt spid="8"/>
                                        </p:tgtEl>
                                        <p:attrNameLst>
                                          <p:attrName>fillcolor</p:attrName>
                                        </p:attrNameLst>
                                      </p:cBhvr>
                                      <p:to>
                                        <a:srgbClr val="CCFF99"/>
                                      </p:to>
                                    </p:animClr>
                                    <p:set>
                                      <p:cBhvr>
                                        <p:cTn id="43" dur="2000" fill="hold"/>
                                        <p:tgtEl>
                                          <p:spTgt spid="8"/>
                                        </p:tgtEl>
                                        <p:attrNameLst>
                                          <p:attrName>fill.type</p:attrName>
                                        </p:attrNameLst>
                                      </p:cBhvr>
                                      <p:to>
                                        <p:strVal val="solid"/>
                                      </p:to>
                                    </p:set>
                                    <p:set>
                                      <p:cBhvr>
                                        <p:cTn id="44" dur="2000" fill="hold"/>
                                        <p:tgtEl>
                                          <p:spTgt spid="8"/>
                                        </p:tgtEl>
                                        <p:attrNameLst>
                                          <p:attrName>fill.on</p:attrName>
                                        </p:attrNameLst>
                                      </p:cBhvr>
                                      <p:to>
                                        <p:strVal val="true"/>
                                      </p:to>
                                    </p:set>
                                  </p:childTnLst>
                                </p:cTn>
                              </p:par>
                              <p:par>
                                <p:cTn id="45" presetID="42" presetClass="exit" presetSubtype="0" fill="hold" grpId="0" nodeType="withEffect">
                                  <p:stCondLst>
                                    <p:cond delay="0"/>
                                  </p:stCondLst>
                                  <p:childTnLst>
                                    <p:animEffect transition="out" filter="fade">
                                      <p:cBhvr>
                                        <p:cTn id="46" dur="1000"/>
                                        <p:tgtEl>
                                          <p:spTgt spid="14"/>
                                        </p:tgtEl>
                                      </p:cBhvr>
                                    </p:animEffect>
                                    <p:anim calcmode="lin" valueType="num">
                                      <p:cBhvr>
                                        <p:cTn id="47" dur="1000"/>
                                        <p:tgtEl>
                                          <p:spTgt spid="14"/>
                                        </p:tgtEl>
                                        <p:attrNameLst>
                                          <p:attrName>ppt_x</p:attrName>
                                        </p:attrNameLst>
                                      </p:cBhvr>
                                      <p:tavLst>
                                        <p:tav tm="0">
                                          <p:val>
                                            <p:strVal val="ppt_x"/>
                                          </p:val>
                                        </p:tav>
                                        <p:tav tm="100000">
                                          <p:val>
                                            <p:strVal val="ppt_x"/>
                                          </p:val>
                                        </p:tav>
                                      </p:tavLst>
                                    </p:anim>
                                    <p:anim calcmode="lin" valueType="num">
                                      <p:cBhvr>
                                        <p:cTn id="48" dur="1000"/>
                                        <p:tgtEl>
                                          <p:spTgt spid="14"/>
                                        </p:tgtEl>
                                        <p:attrNameLst>
                                          <p:attrName>ppt_y</p:attrName>
                                        </p:attrNameLst>
                                      </p:cBhvr>
                                      <p:tavLst>
                                        <p:tav tm="0">
                                          <p:val>
                                            <p:strVal val="ppt_y"/>
                                          </p:val>
                                        </p:tav>
                                        <p:tav tm="100000">
                                          <p:val>
                                            <p:strVal val="ppt_y+.1"/>
                                          </p:val>
                                        </p:tav>
                                      </p:tavLst>
                                    </p:anim>
                                    <p:set>
                                      <p:cBhvr>
                                        <p:cTn id="49" dur="1" fill="hold">
                                          <p:stCondLst>
                                            <p:cond delay="9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50" restart="whenNotActive" fill="hold" evtFilter="cancelBubble" nodeType="interactiveSeq">
                <p:stCondLst>
                  <p:cond evt="onClick" delay="0">
                    <p:tgtEl>
                      <p:spTgt spid="15"/>
                    </p:tgtEl>
                  </p:cond>
                </p:stCondLst>
                <p:endSync evt="end" delay="0">
                  <p:rtn val="all"/>
                </p:endSync>
                <p:childTnLst>
                  <p:par>
                    <p:cTn id="51" fill="hold">
                      <p:stCondLst>
                        <p:cond delay="0"/>
                      </p:stCondLst>
                      <p:childTnLst>
                        <p:par>
                          <p:cTn id="52" fill="hold">
                            <p:stCondLst>
                              <p:cond delay="0"/>
                            </p:stCondLst>
                            <p:childTnLst>
                              <p:par>
                                <p:cTn id="53" presetID="1" presetClass="emph" presetSubtype="2" fill="hold" nodeType="clickEffect">
                                  <p:stCondLst>
                                    <p:cond delay="0"/>
                                  </p:stCondLst>
                                  <p:childTnLst>
                                    <p:animClr clrSpc="rgb" dir="cw">
                                      <p:cBhvr>
                                        <p:cTn id="54" dur="2000" fill="hold"/>
                                        <p:tgtEl>
                                          <p:spTgt spid="3"/>
                                        </p:tgtEl>
                                        <p:attrNameLst>
                                          <p:attrName>fillcolor</p:attrName>
                                        </p:attrNameLst>
                                      </p:cBhvr>
                                      <p:to>
                                        <a:srgbClr val="FFFF00"/>
                                      </p:to>
                                    </p:animClr>
                                    <p:set>
                                      <p:cBhvr>
                                        <p:cTn id="55" dur="2000" fill="hold"/>
                                        <p:tgtEl>
                                          <p:spTgt spid="3"/>
                                        </p:tgtEl>
                                        <p:attrNameLst>
                                          <p:attrName>fill.type</p:attrName>
                                        </p:attrNameLst>
                                      </p:cBhvr>
                                      <p:to>
                                        <p:strVal val="solid"/>
                                      </p:to>
                                    </p:set>
                                    <p:set>
                                      <p:cBhvr>
                                        <p:cTn id="56" dur="2000" fill="hold"/>
                                        <p:tgtEl>
                                          <p:spTgt spid="3"/>
                                        </p:tgtEl>
                                        <p:attrNameLst>
                                          <p:attrName>fill.on</p:attrName>
                                        </p:attrNameLst>
                                      </p:cBhvr>
                                      <p:to>
                                        <p:strVal val="true"/>
                                      </p:to>
                                    </p:set>
                                  </p:childTnLst>
                                </p:cTn>
                              </p:par>
                              <p:par>
                                <p:cTn id="57" presetID="42" presetClass="exit" presetSubtype="0" fill="hold" grpId="0" nodeType="withEffect">
                                  <p:stCondLst>
                                    <p:cond delay="0"/>
                                  </p:stCondLst>
                                  <p:childTnLst>
                                    <p:animEffect transition="out" filter="fade">
                                      <p:cBhvr>
                                        <p:cTn id="58" dur="1000"/>
                                        <p:tgtEl>
                                          <p:spTgt spid="15"/>
                                        </p:tgtEl>
                                      </p:cBhvr>
                                    </p:animEffect>
                                    <p:anim calcmode="lin" valueType="num">
                                      <p:cBhvr>
                                        <p:cTn id="59" dur="1000"/>
                                        <p:tgtEl>
                                          <p:spTgt spid="15"/>
                                        </p:tgtEl>
                                        <p:attrNameLst>
                                          <p:attrName>ppt_x</p:attrName>
                                        </p:attrNameLst>
                                      </p:cBhvr>
                                      <p:tavLst>
                                        <p:tav tm="0">
                                          <p:val>
                                            <p:strVal val="ppt_x"/>
                                          </p:val>
                                        </p:tav>
                                        <p:tav tm="100000">
                                          <p:val>
                                            <p:strVal val="ppt_x"/>
                                          </p:val>
                                        </p:tav>
                                      </p:tavLst>
                                    </p:anim>
                                    <p:anim calcmode="lin" valueType="num">
                                      <p:cBhvr>
                                        <p:cTn id="60" dur="1000"/>
                                        <p:tgtEl>
                                          <p:spTgt spid="15"/>
                                        </p:tgtEl>
                                        <p:attrNameLst>
                                          <p:attrName>ppt_y</p:attrName>
                                        </p:attrNameLst>
                                      </p:cBhvr>
                                      <p:tavLst>
                                        <p:tav tm="0">
                                          <p:val>
                                            <p:strVal val="ppt_y"/>
                                          </p:val>
                                        </p:tav>
                                        <p:tav tm="100000">
                                          <p:val>
                                            <p:strVal val="ppt_y+.1"/>
                                          </p:val>
                                        </p:tav>
                                      </p:tavLst>
                                    </p:anim>
                                    <p:set>
                                      <p:cBhvr>
                                        <p:cTn id="61" dur="1" fill="hold">
                                          <p:stCondLst>
                                            <p:cond delay="9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62" restart="whenNotActive" fill="hold" evtFilter="cancelBubble" nodeType="interactiveSeq">
                <p:stCondLst>
                  <p:cond evt="onClick" delay="0">
                    <p:tgtEl>
                      <p:spTgt spid="16"/>
                    </p:tgtEl>
                  </p:cond>
                </p:stCondLst>
                <p:endSync evt="end" delay="0">
                  <p:rtn val="all"/>
                </p:endSync>
                <p:childTnLst>
                  <p:par>
                    <p:cTn id="63" fill="hold">
                      <p:stCondLst>
                        <p:cond delay="0"/>
                      </p:stCondLst>
                      <p:childTnLst>
                        <p:par>
                          <p:cTn id="64" fill="hold">
                            <p:stCondLst>
                              <p:cond delay="0"/>
                            </p:stCondLst>
                            <p:childTnLst>
                              <p:par>
                                <p:cTn id="65" presetID="1" presetClass="emph" presetSubtype="2" fill="hold" nodeType="clickEffect">
                                  <p:stCondLst>
                                    <p:cond delay="0"/>
                                  </p:stCondLst>
                                  <p:childTnLst>
                                    <p:animClr clrSpc="rgb" dir="cw">
                                      <p:cBhvr>
                                        <p:cTn id="66" dur="2000" fill="hold"/>
                                        <p:tgtEl>
                                          <p:spTgt spid="7"/>
                                        </p:tgtEl>
                                        <p:attrNameLst>
                                          <p:attrName>fillcolor</p:attrName>
                                        </p:attrNameLst>
                                      </p:cBhvr>
                                      <p:to>
                                        <a:srgbClr val="FF9900"/>
                                      </p:to>
                                    </p:animClr>
                                    <p:set>
                                      <p:cBhvr>
                                        <p:cTn id="67" dur="2000" fill="hold"/>
                                        <p:tgtEl>
                                          <p:spTgt spid="7"/>
                                        </p:tgtEl>
                                        <p:attrNameLst>
                                          <p:attrName>fill.type</p:attrName>
                                        </p:attrNameLst>
                                      </p:cBhvr>
                                      <p:to>
                                        <p:strVal val="solid"/>
                                      </p:to>
                                    </p:set>
                                    <p:set>
                                      <p:cBhvr>
                                        <p:cTn id="68" dur="2000" fill="hold"/>
                                        <p:tgtEl>
                                          <p:spTgt spid="7"/>
                                        </p:tgtEl>
                                        <p:attrNameLst>
                                          <p:attrName>fill.on</p:attrName>
                                        </p:attrNameLst>
                                      </p:cBhvr>
                                      <p:to>
                                        <p:strVal val="true"/>
                                      </p:to>
                                    </p:set>
                                  </p:childTnLst>
                                </p:cTn>
                              </p:par>
                              <p:par>
                                <p:cTn id="69" presetID="42" presetClass="exit" presetSubtype="0" fill="hold" grpId="0" nodeType="withEffect">
                                  <p:stCondLst>
                                    <p:cond delay="0"/>
                                  </p:stCondLst>
                                  <p:childTnLst>
                                    <p:animEffect transition="out" filter="fade">
                                      <p:cBhvr>
                                        <p:cTn id="70" dur="1000"/>
                                        <p:tgtEl>
                                          <p:spTgt spid="16"/>
                                        </p:tgtEl>
                                      </p:cBhvr>
                                    </p:animEffect>
                                    <p:anim calcmode="lin" valueType="num">
                                      <p:cBhvr>
                                        <p:cTn id="71" dur="1000"/>
                                        <p:tgtEl>
                                          <p:spTgt spid="16"/>
                                        </p:tgtEl>
                                        <p:attrNameLst>
                                          <p:attrName>ppt_x</p:attrName>
                                        </p:attrNameLst>
                                      </p:cBhvr>
                                      <p:tavLst>
                                        <p:tav tm="0">
                                          <p:val>
                                            <p:strVal val="ppt_x"/>
                                          </p:val>
                                        </p:tav>
                                        <p:tav tm="100000">
                                          <p:val>
                                            <p:strVal val="ppt_x"/>
                                          </p:val>
                                        </p:tav>
                                      </p:tavLst>
                                    </p:anim>
                                    <p:anim calcmode="lin" valueType="num">
                                      <p:cBhvr>
                                        <p:cTn id="72" dur="1000"/>
                                        <p:tgtEl>
                                          <p:spTgt spid="16"/>
                                        </p:tgtEl>
                                        <p:attrNameLst>
                                          <p:attrName>ppt_y</p:attrName>
                                        </p:attrNameLst>
                                      </p:cBhvr>
                                      <p:tavLst>
                                        <p:tav tm="0">
                                          <p:val>
                                            <p:strVal val="ppt_y"/>
                                          </p:val>
                                        </p:tav>
                                        <p:tav tm="100000">
                                          <p:val>
                                            <p:strVal val="ppt_y+.1"/>
                                          </p:val>
                                        </p:tav>
                                      </p:tavLst>
                                    </p:anim>
                                    <p:set>
                                      <p:cBhvr>
                                        <p:cTn id="73" dur="1" fill="hold">
                                          <p:stCondLst>
                                            <p:cond delay="9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74" restart="whenNotActive" fill="hold" evtFilter="cancelBubble" nodeType="interactiveSeq">
                <p:stCondLst>
                  <p:cond evt="onClick" delay="0">
                    <p:tgtEl>
                      <p:spTgt spid="17"/>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000" fill="hold"/>
                                        <p:tgtEl>
                                          <p:spTgt spid="10"/>
                                        </p:tgtEl>
                                        <p:attrNameLst>
                                          <p:attrName>fillcolor</p:attrName>
                                        </p:attrNameLst>
                                      </p:cBhvr>
                                      <p:to>
                                        <a:srgbClr val="00FFCC"/>
                                      </p:to>
                                    </p:animClr>
                                    <p:set>
                                      <p:cBhvr>
                                        <p:cTn id="79" dur="2000" fill="hold"/>
                                        <p:tgtEl>
                                          <p:spTgt spid="10"/>
                                        </p:tgtEl>
                                        <p:attrNameLst>
                                          <p:attrName>fill.type</p:attrName>
                                        </p:attrNameLst>
                                      </p:cBhvr>
                                      <p:to>
                                        <p:strVal val="solid"/>
                                      </p:to>
                                    </p:set>
                                    <p:set>
                                      <p:cBhvr>
                                        <p:cTn id="80" dur="2000" fill="hold"/>
                                        <p:tgtEl>
                                          <p:spTgt spid="10"/>
                                        </p:tgtEl>
                                        <p:attrNameLst>
                                          <p:attrName>fill.on</p:attrName>
                                        </p:attrNameLst>
                                      </p:cBhvr>
                                      <p:to>
                                        <p:strVal val="true"/>
                                      </p:to>
                                    </p:set>
                                  </p:childTnLst>
                                </p:cTn>
                              </p:par>
                              <p:par>
                                <p:cTn id="81" presetID="42" presetClass="exit" presetSubtype="0" fill="hold" grpId="0" nodeType="withEffect">
                                  <p:stCondLst>
                                    <p:cond delay="0"/>
                                  </p:stCondLst>
                                  <p:childTnLst>
                                    <p:animEffect transition="out" filter="fade">
                                      <p:cBhvr>
                                        <p:cTn id="82" dur="1000"/>
                                        <p:tgtEl>
                                          <p:spTgt spid="17"/>
                                        </p:tgtEl>
                                      </p:cBhvr>
                                    </p:animEffect>
                                    <p:anim calcmode="lin" valueType="num">
                                      <p:cBhvr>
                                        <p:cTn id="83" dur="1000"/>
                                        <p:tgtEl>
                                          <p:spTgt spid="17"/>
                                        </p:tgtEl>
                                        <p:attrNameLst>
                                          <p:attrName>ppt_x</p:attrName>
                                        </p:attrNameLst>
                                      </p:cBhvr>
                                      <p:tavLst>
                                        <p:tav tm="0">
                                          <p:val>
                                            <p:strVal val="ppt_x"/>
                                          </p:val>
                                        </p:tav>
                                        <p:tav tm="100000">
                                          <p:val>
                                            <p:strVal val="ppt_x"/>
                                          </p:val>
                                        </p:tav>
                                      </p:tavLst>
                                    </p:anim>
                                    <p:anim calcmode="lin" valueType="num">
                                      <p:cBhvr>
                                        <p:cTn id="84" dur="1000"/>
                                        <p:tgtEl>
                                          <p:spTgt spid="17"/>
                                        </p:tgtEl>
                                        <p:attrNameLst>
                                          <p:attrName>ppt_y</p:attrName>
                                        </p:attrNameLst>
                                      </p:cBhvr>
                                      <p:tavLst>
                                        <p:tav tm="0">
                                          <p:val>
                                            <p:strVal val="ppt_y"/>
                                          </p:val>
                                        </p:tav>
                                        <p:tav tm="100000">
                                          <p:val>
                                            <p:strVal val="ppt_y+.1"/>
                                          </p:val>
                                        </p:tav>
                                      </p:tavLst>
                                    </p:anim>
                                    <p:set>
                                      <p:cBhvr>
                                        <p:cTn id="85" dur="1" fill="hold">
                                          <p:stCondLst>
                                            <p:cond delay="9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86" restart="whenNotActive" fill="hold" evtFilter="cancelBubble" nodeType="interactiveSeq">
                <p:stCondLst>
                  <p:cond evt="onClick" delay="0">
                    <p:tgtEl>
                      <p:spTgt spid="18"/>
                    </p:tgtEl>
                  </p:cond>
                </p:stCondLst>
                <p:endSync evt="end" delay="0">
                  <p:rtn val="all"/>
                </p:endSync>
                <p:childTnLst>
                  <p:par>
                    <p:cTn id="87" fill="hold">
                      <p:stCondLst>
                        <p:cond delay="0"/>
                      </p:stCondLst>
                      <p:childTnLst>
                        <p:par>
                          <p:cTn id="88" fill="hold">
                            <p:stCondLst>
                              <p:cond delay="0"/>
                            </p:stCondLst>
                            <p:childTnLst>
                              <p:par>
                                <p:cTn id="89" presetID="1" presetClass="emph" presetSubtype="2" fill="hold" nodeType="clickEffect">
                                  <p:stCondLst>
                                    <p:cond delay="0"/>
                                  </p:stCondLst>
                                  <p:childTnLst>
                                    <p:animClr clrSpc="rgb" dir="cw">
                                      <p:cBhvr>
                                        <p:cTn id="90" dur="2000" fill="hold"/>
                                        <p:tgtEl>
                                          <p:spTgt spid="4"/>
                                        </p:tgtEl>
                                        <p:attrNameLst>
                                          <p:attrName>fillcolor</p:attrName>
                                        </p:attrNameLst>
                                      </p:cBhvr>
                                      <p:to>
                                        <a:srgbClr val="5BF766"/>
                                      </p:to>
                                    </p:animClr>
                                    <p:set>
                                      <p:cBhvr>
                                        <p:cTn id="91" dur="2000" fill="hold"/>
                                        <p:tgtEl>
                                          <p:spTgt spid="4"/>
                                        </p:tgtEl>
                                        <p:attrNameLst>
                                          <p:attrName>fill.type</p:attrName>
                                        </p:attrNameLst>
                                      </p:cBhvr>
                                      <p:to>
                                        <p:strVal val="solid"/>
                                      </p:to>
                                    </p:set>
                                    <p:set>
                                      <p:cBhvr>
                                        <p:cTn id="92" dur="2000" fill="hold"/>
                                        <p:tgtEl>
                                          <p:spTgt spid="4"/>
                                        </p:tgtEl>
                                        <p:attrNameLst>
                                          <p:attrName>fill.on</p:attrName>
                                        </p:attrNameLst>
                                      </p:cBhvr>
                                      <p:to>
                                        <p:strVal val="true"/>
                                      </p:to>
                                    </p:set>
                                  </p:childTnLst>
                                </p:cTn>
                              </p:par>
                              <p:par>
                                <p:cTn id="93" presetID="42" presetClass="exit" presetSubtype="0" fill="hold" grpId="0" nodeType="withEffect">
                                  <p:stCondLst>
                                    <p:cond delay="0"/>
                                  </p:stCondLst>
                                  <p:childTnLst>
                                    <p:animEffect transition="out" filter="fade">
                                      <p:cBhvr>
                                        <p:cTn id="94" dur="1000"/>
                                        <p:tgtEl>
                                          <p:spTgt spid="18"/>
                                        </p:tgtEl>
                                      </p:cBhvr>
                                    </p:animEffect>
                                    <p:anim calcmode="lin" valueType="num">
                                      <p:cBhvr>
                                        <p:cTn id="95" dur="1000"/>
                                        <p:tgtEl>
                                          <p:spTgt spid="18"/>
                                        </p:tgtEl>
                                        <p:attrNameLst>
                                          <p:attrName>ppt_x</p:attrName>
                                        </p:attrNameLst>
                                      </p:cBhvr>
                                      <p:tavLst>
                                        <p:tav tm="0">
                                          <p:val>
                                            <p:strVal val="ppt_x"/>
                                          </p:val>
                                        </p:tav>
                                        <p:tav tm="100000">
                                          <p:val>
                                            <p:strVal val="ppt_x"/>
                                          </p:val>
                                        </p:tav>
                                      </p:tavLst>
                                    </p:anim>
                                    <p:anim calcmode="lin" valueType="num">
                                      <p:cBhvr>
                                        <p:cTn id="96" dur="1000"/>
                                        <p:tgtEl>
                                          <p:spTgt spid="18"/>
                                        </p:tgtEl>
                                        <p:attrNameLst>
                                          <p:attrName>ppt_y</p:attrName>
                                        </p:attrNameLst>
                                      </p:cBhvr>
                                      <p:tavLst>
                                        <p:tav tm="0">
                                          <p:val>
                                            <p:strVal val="ppt_y"/>
                                          </p:val>
                                        </p:tav>
                                        <p:tav tm="100000">
                                          <p:val>
                                            <p:strVal val="ppt_y+.1"/>
                                          </p:val>
                                        </p:tav>
                                      </p:tavLst>
                                    </p:anim>
                                    <p:set>
                                      <p:cBhvr>
                                        <p:cTn id="97" dur="1" fill="hold">
                                          <p:stCondLst>
                                            <p:cond delay="9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childTnLst>
        </p:cTn>
      </p:par>
    </p:tnLst>
    <p:bldLst>
      <p:bldP spid="11" grpId="0" animBg="1"/>
      <p:bldP spid="12" grpId="0" animBg="1"/>
      <p:bldP spid="13" grpId="0" animBg="1"/>
      <p:bldP spid="14" grpId="0" animBg="1"/>
      <p:bldP spid="15" grpId="0" animBg="1"/>
      <p:bldP spid="16" grpId="0" animBg="1"/>
      <p:bldP spid="17" grpId="0" animBg="1"/>
      <p:bldP spid="18" grpId="0" animBg="1"/>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Questioning/Retrieval Grid 2">
    <p:spTree>
      <p:nvGrpSpPr>
        <p:cNvPr id="1" name=""/>
        <p:cNvGrpSpPr/>
        <p:nvPr/>
      </p:nvGrpSpPr>
      <p:grpSpPr>
        <a:xfrm>
          <a:off x="0" y="0"/>
          <a:ext cx="0" cy="0"/>
          <a:chOff x="0" y="0"/>
          <a:chExt cx="0" cy="0"/>
        </a:xfrm>
      </p:grpSpPr>
      <p:sp>
        <p:nvSpPr>
          <p:cNvPr id="2" name="Rectangle 1"/>
          <p:cNvSpPr/>
          <p:nvPr/>
        </p:nvSpPr>
        <p:spPr>
          <a:xfrm>
            <a:off x="3493382" y="2121162"/>
            <a:ext cx="2450219" cy="1866900"/>
          </a:xfrm>
          <a:prstGeom prst="rect">
            <a:avLst/>
          </a:prstGeom>
          <a:solidFill>
            <a:schemeClr val="bg1"/>
          </a:solidFill>
          <a:ln w="28575">
            <a:solidFill>
              <a:srgbClr val="00B0F0"/>
            </a:solidFill>
          </a:ln>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17">
              <a:defRPr/>
            </a:pPr>
            <a:r>
              <a:rPr lang="en-GB" sz="1846" b="1" dirty="0">
                <a:solidFill>
                  <a:sysClr val="windowText" lastClr="000000"/>
                </a:solidFill>
                <a:latin typeface="Century Gothic" panose="020B0502020202020204" pitchFamily="34" charset="0"/>
              </a:rPr>
              <a:t>Choose a number!</a:t>
            </a:r>
          </a:p>
        </p:txBody>
      </p:sp>
      <p:sp>
        <p:nvSpPr>
          <p:cNvPr id="3" name="AutoShape 2"/>
          <p:cNvSpPr>
            <a:spLocks noChangeArrowheads="1"/>
          </p:cNvSpPr>
          <p:nvPr/>
        </p:nvSpPr>
        <p:spPr bwMode="auto">
          <a:xfrm>
            <a:off x="6329629" y="284176"/>
            <a:ext cx="2685754" cy="1785560"/>
          </a:xfrm>
          <a:prstGeom prst="wedgeRoundRectCallout">
            <a:avLst>
              <a:gd name="adj1" fmla="val -58751"/>
              <a:gd name="adj2" fmla="val 45117"/>
              <a:gd name="adj3" fmla="val 16667"/>
            </a:avLst>
          </a:prstGeom>
          <a:solidFill>
            <a:srgbClr val="FFFFCC"/>
          </a:solidFill>
          <a:ln w="9525">
            <a:solidFill>
              <a:schemeClr val="tx1"/>
            </a:solidFill>
            <a:miter lim="800000"/>
            <a:headEnd/>
            <a:tailEnd/>
          </a:ln>
        </p:spPr>
        <p:txBody>
          <a:bodyPr/>
          <a:lstStyle/>
          <a:p>
            <a:pPr algn="ctr" defTabSz="685817">
              <a:defRPr/>
            </a:pPr>
            <a:endParaRPr lang="en-US" dirty="0">
              <a:solidFill>
                <a:prstClr val="black"/>
              </a:solidFill>
              <a:latin typeface="Century Gothic" panose="020B0502020202020204" pitchFamily="34" charset="0"/>
            </a:endParaRPr>
          </a:p>
        </p:txBody>
      </p:sp>
      <p:sp>
        <p:nvSpPr>
          <p:cNvPr id="4" name="AutoShape 3"/>
          <p:cNvSpPr>
            <a:spLocks noChangeArrowheads="1"/>
          </p:cNvSpPr>
          <p:nvPr/>
        </p:nvSpPr>
        <p:spPr bwMode="auto">
          <a:xfrm>
            <a:off x="3176878" y="4586004"/>
            <a:ext cx="2993431" cy="1701006"/>
          </a:xfrm>
          <a:prstGeom prst="wedgeRoundRectCallout">
            <a:avLst>
              <a:gd name="adj1" fmla="val -12886"/>
              <a:gd name="adj2" fmla="val -79221"/>
              <a:gd name="adj3" fmla="val 16667"/>
            </a:avLst>
          </a:prstGeom>
          <a:solidFill>
            <a:srgbClr val="FFFFCC"/>
          </a:solidFill>
          <a:ln w="9525">
            <a:solidFill>
              <a:schemeClr val="tx1"/>
            </a:solidFill>
            <a:miter lim="800000"/>
            <a:headEnd/>
            <a:tailEnd/>
          </a:ln>
        </p:spPr>
        <p:txBody>
          <a:bodyPr/>
          <a:lstStyle/>
          <a:p>
            <a:pPr algn="ctr" defTabSz="685817">
              <a:defRPr/>
            </a:pPr>
            <a:endParaRPr lang="en-US" sz="1477" dirty="0">
              <a:solidFill>
                <a:prstClr val="black"/>
              </a:solidFill>
              <a:latin typeface="Century Gothic" panose="020B0502020202020204" pitchFamily="34" charset="0"/>
            </a:endParaRPr>
          </a:p>
        </p:txBody>
      </p:sp>
      <p:sp>
        <p:nvSpPr>
          <p:cNvPr id="5" name="AutoShape 4"/>
          <p:cNvSpPr>
            <a:spLocks noChangeArrowheads="1"/>
          </p:cNvSpPr>
          <p:nvPr/>
        </p:nvSpPr>
        <p:spPr bwMode="auto">
          <a:xfrm>
            <a:off x="46659" y="195505"/>
            <a:ext cx="2871685" cy="1853377"/>
          </a:xfrm>
          <a:prstGeom prst="wedgeRoundRectCallout">
            <a:avLst>
              <a:gd name="adj1" fmla="val 56352"/>
              <a:gd name="adj2" fmla="val 59174"/>
              <a:gd name="adj3" fmla="val 16667"/>
            </a:avLst>
          </a:prstGeom>
          <a:solidFill>
            <a:srgbClr val="FFFFCC"/>
          </a:solidFill>
          <a:ln w="9525">
            <a:solidFill>
              <a:schemeClr val="tx1"/>
            </a:solidFill>
            <a:miter lim="800000"/>
            <a:headEnd/>
            <a:tailEnd/>
          </a:ln>
        </p:spPr>
        <p:txBody>
          <a:bodyPr/>
          <a:lstStyle/>
          <a:p>
            <a:pPr algn="ctr" defTabSz="685817">
              <a:defRPr/>
            </a:pPr>
            <a:endParaRPr lang="en-GB" dirty="0">
              <a:solidFill>
                <a:prstClr val="black"/>
              </a:solidFill>
              <a:latin typeface="Century Gothic" panose="020B0502020202020204" pitchFamily="34" charset="0"/>
            </a:endParaRPr>
          </a:p>
        </p:txBody>
      </p:sp>
      <p:sp>
        <p:nvSpPr>
          <p:cNvPr id="6" name="AutoShape 5"/>
          <p:cNvSpPr>
            <a:spLocks noChangeArrowheads="1"/>
          </p:cNvSpPr>
          <p:nvPr/>
        </p:nvSpPr>
        <p:spPr bwMode="auto">
          <a:xfrm>
            <a:off x="38937" y="2270679"/>
            <a:ext cx="2967680" cy="1664320"/>
          </a:xfrm>
          <a:prstGeom prst="wedgeRoundRectCallout">
            <a:avLst>
              <a:gd name="adj1" fmla="val 62489"/>
              <a:gd name="adj2" fmla="val -6370"/>
              <a:gd name="adj3" fmla="val 16667"/>
            </a:avLst>
          </a:prstGeom>
          <a:solidFill>
            <a:srgbClr val="FFFFCC"/>
          </a:solidFill>
          <a:ln w="9525">
            <a:solidFill>
              <a:schemeClr val="tx1"/>
            </a:solidFill>
            <a:miter lim="800000"/>
            <a:headEnd/>
            <a:tailEnd/>
          </a:ln>
        </p:spPr>
        <p:txBody>
          <a:bodyPr/>
          <a:lstStyle/>
          <a:p>
            <a:pPr algn="ctr" defTabSz="685817">
              <a:defRPr/>
            </a:pPr>
            <a:endParaRPr lang="en-US" dirty="0">
              <a:solidFill>
                <a:prstClr val="black"/>
              </a:solidFill>
              <a:latin typeface="Century Gothic" panose="020B0502020202020204" pitchFamily="34" charset="0"/>
            </a:endParaRPr>
          </a:p>
        </p:txBody>
      </p:sp>
      <p:sp>
        <p:nvSpPr>
          <p:cNvPr id="7" name="AutoShape 6"/>
          <p:cNvSpPr>
            <a:spLocks noChangeArrowheads="1"/>
          </p:cNvSpPr>
          <p:nvPr/>
        </p:nvSpPr>
        <p:spPr bwMode="auto">
          <a:xfrm>
            <a:off x="6272315" y="2270680"/>
            <a:ext cx="2871685" cy="1664321"/>
          </a:xfrm>
          <a:prstGeom prst="wedgeRoundRectCallout">
            <a:avLst>
              <a:gd name="adj1" fmla="val -57677"/>
              <a:gd name="adj2" fmla="val -21126"/>
              <a:gd name="adj3" fmla="val 16667"/>
            </a:avLst>
          </a:prstGeom>
          <a:solidFill>
            <a:srgbClr val="FFFFCC"/>
          </a:solidFill>
          <a:ln w="9525">
            <a:solidFill>
              <a:schemeClr val="tx1"/>
            </a:solidFill>
            <a:miter lim="800000"/>
            <a:headEnd/>
            <a:tailEnd/>
          </a:ln>
        </p:spPr>
        <p:txBody>
          <a:bodyPr/>
          <a:lstStyle/>
          <a:p>
            <a:pPr algn="ctr" defTabSz="685817">
              <a:defRPr/>
            </a:pPr>
            <a:endParaRPr lang="en-GB" sz="1292" dirty="0">
              <a:solidFill>
                <a:prstClr val="black"/>
              </a:solidFill>
              <a:latin typeface="Century Gothic" panose="020B0502020202020204" pitchFamily="34" charset="0"/>
            </a:endParaRPr>
          </a:p>
        </p:txBody>
      </p:sp>
      <p:sp>
        <p:nvSpPr>
          <p:cNvPr id="8" name="AutoShape 7"/>
          <p:cNvSpPr>
            <a:spLocks noChangeArrowheads="1"/>
          </p:cNvSpPr>
          <p:nvPr/>
        </p:nvSpPr>
        <p:spPr bwMode="auto">
          <a:xfrm>
            <a:off x="3063660" y="49830"/>
            <a:ext cx="2945234" cy="1746635"/>
          </a:xfrm>
          <a:prstGeom prst="wedgeRoundRectCallout">
            <a:avLst>
              <a:gd name="adj1" fmla="val 7686"/>
              <a:gd name="adj2" fmla="val 63717"/>
              <a:gd name="adj3" fmla="val 16667"/>
            </a:avLst>
          </a:prstGeom>
          <a:solidFill>
            <a:srgbClr val="FFFFCC"/>
          </a:solidFill>
          <a:ln w="9525">
            <a:solidFill>
              <a:schemeClr val="tx1"/>
            </a:solidFill>
            <a:miter lim="800000"/>
            <a:headEnd/>
            <a:tailEnd/>
          </a:ln>
        </p:spPr>
        <p:txBody>
          <a:bodyPr/>
          <a:lstStyle/>
          <a:p>
            <a:pPr algn="ctr" defTabSz="685817">
              <a:defRPr/>
            </a:pPr>
            <a:endParaRPr lang="en-US" sz="1477" dirty="0">
              <a:solidFill>
                <a:prstClr val="black"/>
              </a:solidFill>
              <a:latin typeface="Century Gothic" panose="020B0502020202020204" pitchFamily="34" charset="0"/>
            </a:endParaRPr>
          </a:p>
        </p:txBody>
      </p:sp>
      <p:sp>
        <p:nvSpPr>
          <p:cNvPr id="9" name="AutoShape 8"/>
          <p:cNvSpPr>
            <a:spLocks noChangeArrowheads="1"/>
          </p:cNvSpPr>
          <p:nvPr/>
        </p:nvSpPr>
        <p:spPr bwMode="auto">
          <a:xfrm>
            <a:off x="142435" y="4186403"/>
            <a:ext cx="2893318" cy="1665261"/>
          </a:xfrm>
          <a:prstGeom prst="wedgeRoundRectCallout">
            <a:avLst>
              <a:gd name="adj1" fmla="val 58688"/>
              <a:gd name="adj2" fmla="val -54675"/>
              <a:gd name="adj3" fmla="val 16667"/>
            </a:avLst>
          </a:prstGeom>
          <a:solidFill>
            <a:srgbClr val="FFFFCC"/>
          </a:solidFill>
          <a:ln w="9525">
            <a:solidFill>
              <a:schemeClr val="tx1"/>
            </a:solidFill>
            <a:miter lim="800000"/>
            <a:headEnd/>
            <a:tailEnd/>
          </a:ln>
        </p:spPr>
        <p:txBody>
          <a:bodyPr/>
          <a:lstStyle/>
          <a:p>
            <a:pPr algn="ctr" defTabSz="685817">
              <a:defRPr/>
            </a:pPr>
            <a:endParaRPr lang="en-GB" sz="1477" dirty="0">
              <a:solidFill>
                <a:prstClr val="black"/>
              </a:solidFill>
              <a:latin typeface="Century Gothic" panose="020B0502020202020204" pitchFamily="34" charset="0"/>
            </a:endParaRPr>
          </a:p>
        </p:txBody>
      </p:sp>
      <p:sp>
        <p:nvSpPr>
          <p:cNvPr id="10" name="AutoShape 9"/>
          <p:cNvSpPr>
            <a:spLocks noChangeArrowheads="1"/>
          </p:cNvSpPr>
          <p:nvPr/>
        </p:nvSpPr>
        <p:spPr bwMode="auto">
          <a:xfrm>
            <a:off x="6311435" y="4722133"/>
            <a:ext cx="2793445" cy="1480345"/>
          </a:xfrm>
          <a:prstGeom prst="wedgeRoundRectCallout">
            <a:avLst>
              <a:gd name="adj1" fmla="val -59986"/>
              <a:gd name="adj2" fmla="val -75829"/>
              <a:gd name="adj3" fmla="val 16667"/>
            </a:avLst>
          </a:prstGeom>
          <a:solidFill>
            <a:srgbClr val="FFFFCC"/>
          </a:solidFill>
          <a:ln w="9525">
            <a:solidFill>
              <a:schemeClr val="tx1"/>
            </a:solidFill>
            <a:miter lim="800000"/>
            <a:headEnd/>
            <a:tailEnd/>
          </a:ln>
        </p:spPr>
        <p:txBody>
          <a:bodyPr/>
          <a:lstStyle/>
          <a:p>
            <a:pPr lvl="0" algn="ctr"/>
            <a:br>
              <a:rPr lang="en-GB" sz="1292" dirty="0">
                <a:latin typeface="Century Gothic" panose="020B0502020202020204" pitchFamily="34" charset="0"/>
              </a:rPr>
            </a:br>
            <a:endParaRPr lang="en-GB" sz="1292" dirty="0">
              <a:solidFill>
                <a:prstClr val="black"/>
              </a:solidFill>
              <a:latin typeface="Century Gothic" panose="020B0502020202020204" pitchFamily="34" charset="0"/>
            </a:endParaRPr>
          </a:p>
        </p:txBody>
      </p:sp>
      <p:sp>
        <p:nvSpPr>
          <p:cNvPr id="11" name="Oval 10"/>
          <p:cNvSpPr>
            <a:spLocks noChangeArrowheads="1"/>
          </p:cNvSpPr>
          <p:nvPr/>
        </p:nvSpPr>
        <p:spPr bwMode="auto">
          <a:xfrm>
            <a:off x="3699474" y="2353436"/>
            <a:ext cx="432197" cy="468213"/>
          </a:xfrm>
          <a:prstGeom prst="ellipse">
            <a:avLst/>
          </a:prstGeom>
          <a:solidFill>
            <a:srgbClr val="FF99FF"/>
          </a:solidFill>
          <a:ln w="9525">
            <a:solidFill>
              <a:schemeClr val="tx1"/>
            </a:solidFill>
            <a:round/>
            <a:headEnd/>
            <a:tailEnd/>
          </a:ln>
        </p:spPr>
        <p:txBody>
          <a:bodyPr wrap="none" anchor="ctr"/>
          <a:lstStyle/>
          <a:p>
            <a:pPr algn="ctr" defTabSz="685817">
              <a:defRPr/>
            </a:pPr>
            <a:r>
              <a:rPr lang="en-GB" sz="1292" b="1" dirty="0">
                <a:solidFill>
                  <a:prstClr val="black"/>
                </a:solidFill>
                <a:latin typeface="Century Gothic" panose="020B0502020202020204" pitchFamily="34" charset="0"/>
              </a:rPr>
              <a:t>1</a:t>
            </a:r>
            <a:endParaRPr lang="en-US" sz="1292" b="1" dirty="0">
              <a:solidFill>
                <a:prstClr val="black"/>
              </a:solidFill>
              <a:latin typeface="Century Gothic" panose="020B0502020202020204" pitchFamily="34" charset="0"/>
            </a:endParaRPr>
          </a:p>
        </p:txBody>
      </p:sp>
      <p:sp>
        <p:nvSpPr>
          <p:cNvPr id="12" name="Oval 11"/>
          <p:cNvSpPr>
            <a:spLocks noChangeArrowheads="1"/>
          </p:cNvSpPr>
          <p:nvPr/>
        </p:nvSpPr>
        <p:spPr bwMode="auto">
          <a:xfrm>
            <a:off x="4220886" y="2344305"/>
            <a:ext cx="432198" cy="468213"/>
          </a:xfrm>
          <a:prstGeom prst="ellipse">
            <a:avLst/>
          </a:prstGeom>
          <a:solidFill>
            <a:srgbClr val="9966FF"/>
          </a:solidFill>
          <a:ln w="9525">
            <a:solidFill>
              <a:schemeClr val="tx1"/>
            </a:solidFill>
            <a:round/>
            <a:headEnd/>
            <a:tailEnd/>
          </a:ln>
        </p:spPr>
        <p:txBody>
          <a:bodyPr wrap="none" anchor="ctr"/>
          <a:lstStyle/>
          <a:p>
            <a:pPr algn="ctr" defTabSz="685817">
              <a:defRPr/>
            </a:pPr>
            <a:r>
              <a:rPr lang="en-GB" sz="1292" b="1" dirty="0">
                <a:solidFill>
                  <a:prstClr val="black"/>
                </a:solidFill>
                <a:latin typeface="Century Gothic" panose="020B0502020202020204" pitchFamily="34" charset="0"/>
              </a:rPr>
              <a:t>2</a:t>
            </a:r>
            <a:endParaRPr lang="en-US" sz="1292" b="1" dirty="0">
              <a:solidFill>
                <a:prstClr val="black"/>
              </a:solidFill>
              <a:latin typeface="Century Gothic" panose="020B0502020202020204" pitchFamily="34" charset="0"/>
            </a:endParaRPr>
          </a:p>
        </p:txBody>
      </p:sp>
      <p:sp>
        <p:nvSpPr>
          <p:cNvPr id="13" name="Oval 12"/>
          <p:cNvSpPr>
            <a:spLocks noChangeArrowheads="1"/>
          </p:cNvSpPr>
          <p:nvPr/>
        </p:nvSpPr>
        <p:spPr bwMode="auto">
          <a:xfrm>
            <a:off x="4733926" y="2344305"/>
            <a:ext cx="432198" cy="468213"/>
          </a:xfrm>
          <a:prstGeom prst="ellipse">
            <a:avLst/>
          </a:prstGeom>
          <a:solidFill>
            <a:srgbClr val="FF0066"/>
          </a:solidFill>
          <a:ln w="9525">
            <a:solidFill>
              <a:schemeClr val="tx1"/>
            </a:solidFill>
            <a:round/>
            <a:headEnd/>
            <a:tailEnd/>
          </a:ln>
        </p:spPr>
        <p:txBody>
          <a:bodyPr wrap="none" anchor="ctr"/>
          <a:lstStyle/>
          <a:p>
            <a:pPr algn="ctr" defTabSz="685817">
              <a:defRPr/>
            </a:pPr>
            <a:r>
              <a:rPr lang="en-GB" sz="1292" b="1" dirty="0">
                <a:solidFill>
                  <a:prstClr val="black"/>
                </a:solidFill>
                <a:latin typeface="Century Gothic" panose="020B0502020202020204" pitchFamily="34" charset="0"/>
              </a:rPr>
              <a:t>3</a:t>
            </a:r>
            <a:endParaRPr lang="en-US" sz="1292" b="1" dirty="0">
              <a:solidFill>
                <a:prstClr val="black"/>
              </a:solidFill>
              <a:latin typeface="Century Gothic" panose="020B0502020202020204" pitchFamily="34" charset="0"/>
            </a:endParaRPr>
          </a:p>
        </p:txBody>
      </p:sp>
      <p:sp>
        <p:nvSpPr>
          <p:cNvPr id="14" name="Oval 13"/>
          <p:cNvSpPr>
            <a:spLocks noChangeArrowheads="1"/>
          </p:cNvSpPr>
          <p:nvPr/>
        </p:nvSpPr>
        <p:spPr bwMode="auto">
          <a:xfrm>
            <a:off x="5274470" y="2353436"/>
            <a:ext cx="432198" cy="468213"/>
          </a:xfrm>
          <a:prstGeom prst="ellipse">
            <a:avLst/>
          </a:prstGeom>
          <a:solidFill>
            <a:srgbClr val="CCFF99"/>
          </a:solidFill>
          <a:ln w="9525">
            <a:solidFill>
              <a:schemeClr val="tx1"/>
            </a:solidFill>
            <a:round/>
            <a:headEnd/>
            <a:tailEnd/>
          </a:ln>
        </p:spPr>
        <p:txBody>
          <a:bodyPr wrap="none" anchor="ctr"/>
          <a:lstStyle/>
          <a:p>
            <a:pPr algn="ctr" defTabSz="685817">
              <a:defRPr/>
            </a:pPr>
            <a:r>
              <a:rPr lang="en-GB" sz="1800" b="1" dirty="0">
                <a:solidFill>
                  <a:prstClr val="black"/>
                </a:solidFill>
                <a:latin typeface="Century Gothic" panose="020B0502020202020204" pitchFamily="34" charset="0"/>
              </a:rPr>
              <a:t>4</a:t>
            </a:r>
            <a:endParaRPr lang="en-US" sz="1800" b="1" dirty="0">
              <a:solidFill>
                <a:prstClr val="black"/>
              </a:solidFill>
              <a:latin typeface="Century Gothic" panose="020B0502020202020204" pitchFamily="34" charset="0"/>
            </a:endParaRPr>
          </a:p>
        </p:txBody>
      </p:sp>
      <p:sp>
        <p:nvSpPr>
          <p:cNvPr id="15" name="Oval 14"/>
          <p:cNvSpPr>
            <a:spLocks noChangeArrowheads="1"/>
          </p:cNvSpPr>
          <p:nvPr/>
        </p:nvSpPr>
        <p:spPr bwMode="auto">
          <a:xfrm>
            <a:off x="3688611" y="3269256"/>
            <a:ext cx="432198" cy="468213"/>
          </a:xfrm>
          <a:prstGeom prst="ellipse">
            <a:avLst/>
          </a:prstGeom>
          <a:solidFill>
            <a:srgbClr val="FFFF00"/>
          </a:solidFill>
          <a:ln w="9525">
            <a:solidFill>
              <a:schemeClr val="tx1"/>
            </a:solidFill>
            <a:round/>
            <a:headEnd/>
            <a:tailEnd/>
          </a:ln>
        </p:spPr>
        <p:txBody>
          <a:bodyPr wrap="none" anchor="ctr"/>
          <a:lstStyle/>
          <a:p>
            <a:pPr algn="ctr" defTabSz="685817">
              <a:defRPr/>
            </a:pPr>
            <a:r>
              <a:rPr lang="en-GB" sz="1292" b="1" dirty="0">
                <a:solidFill>
                  <a:prstClr val="black"/>
                </a:solidFill>
                <a:latin typeface="Century Gothic" panose="020B0502020202020204" pitchFamily="34" charset="0"/>
              </a:rPr>
              <a:t>5</a:t>
            </a:r>
            <a:endParaRPr lang="en-US" sz="1292" b="1" dirty="0">
              <a:solidFill>
                <a:prstClr val="black"/>
              </a:solidFill>
              <a:latin typeface="Century Gothic" panose="020B0502020202020204" pitchFamily="34" charset="0"/>
            </a:endParaRPr>
          </a:p>
        </p:txBody>
      </p:sp>
      <p:sp>
        <p:nvSpPr>
          <p:cNvPr id="16" name="Oval 15"/>
          <p:cNvSpPr>
            <a:spLocks noChangeArrowheads="1"/>
          </p:cNvSpPr>
          <p:nvPr/>
        </p:nvSpPr>
        <p:spPr bwMode="auto">
          <a:xfrm>
            <a:off x="4211269" y="3269256"/>
            <a:ext cx="432197" cy="468213"/>
          </a:xfrm>
          <a:prstGeom prst="ellipse">
            <a:avLst/>
          </a:prstGeom>
          <a:solidFill>
            <a:srgbClr val="FF9900"/>
          </a:solidFill>
          <a:ln w="9525">
            <a:solidFill>
              <a:schemeClr val="tx1"/>
            </a:solidFill>
            <a:round/>
            <a:headEnd/>
            <a:tailEnd/>
          </a:ln>
        </p:spPr>
        <p:txBody>
          <a:bodyPr wrap="none" anchor="ctr"/>
          <a:lstStyle/>
          <a:p>
            <a:pPr algn="ctr" defTabSz="685817">
              <a:defRPr/>
            </a:pPr>
            <a:r>
              <a:rPr lang="en-GB" sz="1292" b="1" dirty="0">
                <a:solidFill>
                  <a:prstClr val="black"/>
                </a:solidFill>
                <a:latin typeface="Century Gothic" panose="020B0502020202020204" pitchFamily="34" charset="0"/>
              </a:rPr>
              <a:t>6</a:t>
            </a:r>
            <a:endParaRPr lang="en-US" sz="1292" b="1" dirty="0">
              <a:solidFill>
                <a:prstClr val="black"/>
              </a:solidFill>
              <a:latin typeface="Century Gothic" panose="020B0502020202020204" pitchFamily="34" charset="0"/>
            </a:endParaRPr>
          </a:p>
        </p:txBody>
      </p:sp>
      <p:sp>
        <p:nvSpPr>
          <p:cNvPr id="17" name="Oval 16"/>
          <p:cNvSpPr>
            <a:spLocks noChangeArrowheads="1"/>
          </p:cNvSpPr>
          <p:nvPr/>
        </p:nvSpPr>
        <p:spPr bwMode="auto">
          <a:xfrm>
            <a:off x="4727546" y="3269256"/>
            <a:ext cx="432198" cy="468213"/>
          </a:xfrm>
          <a:prstGeom prst="ellipse">
            <a:avLst/>
          </a:prstGeom>
          <a:solidFill>
            <a:srgbClr val="00FFCC"/>
          </a:solidFill>
          <a:ln w="9525">
            <a:solidFill>
              <a:schemeClr val="tx1"/>
            </a:solidFill>
            <a:round/>
            <a:headEnd/>
            <a:tailEnd/>
          </a:ln>
        </p:spPr>
        <p:txBody>
          <a:bodyPr wrap="none" anchor="ctr"/>
          <a:lstStyle/>
          <a:p>
            <a:pPr algn="ctr" defTabSz="685817">
              <a:defRPr/>
            </a:pPr>
            <a:r>
              <a:rPr lang="en-GB" sz="1292" b="1" dirty="0">
                <a:solidFill>
                  <a:prstClr val="black"/>
                </a:solidFill>
                <a:latin typeface="Century Gothic" panose="020B0502020202020204" pitchFamily="34" charset="0"/>
              </a:rPr>
              <a:t>7</a:t>
            </a:r>
            <a:endParaRPr lang="en-US" sz="1292" b="1" dirty="0">
              <a:solidFill>
                <a:prstClr val="black"/>
              </a:solidFill>
              <a:latin typeface="Century Gothic" panose="020B0502020202020204" pitchFamily="34" charset="0"/>
            </a:endParaRPr>
          </a:p>
        </p:txBody>
      </p:sp>
      <p:sp>
        <p:nvSpPr>
          <p:cNvPr id="18" name="Oval 17"/>
          <p:cNvSpPr>
            <a:spLocks noChangeArrowheads="1"/>
          </p:cNvSpPr>
          <p:nvPr/>
        </p:nvSpPr>
        <p:spPr bwMode="auto">
          <a:xfrm>
            <a:off x="5243823" y="3280732"/>
            <a:ext cx="432198" cy="468213"/>
          </a:xfrm>
          <a:prstGeom prst="ellipse">
            <a:avLst/>
          </a:prstGeom>
          <a:solidFill>
            <a:srgbClr val="5BF766"/>
          </a:solidFill>
          <a:ln w="9525">
            <a:solidFill>
              <a:schemeClr val="tx1"/>
            </a:solidFill>
            <a:round/>
            <a:headEnd/>
            <a:tailEnd/>
          </a:ln>
        </p:spPr>
        <p:txBody>
          <a:bodyPr wrap="none" anchor="ctr"/>
          <a:lstStyle/>
          <a:p>
            <a:pPr algn="ctr" defTabSz="685817">
              <a:defRPr/>
            </a:pPr>
            <a:r>
              <a:rPr lang="en-GB" sz="1800" b="1" dirty="0">
                <a:solidFill>
                  <a:prstClr val="black"/>
                </a:solidFill>
                <a:latin typeface="Century Gothic" panose="020B0502020202020204" pitchFamily="34" charset="0"/>
              </a:rPr>
              <a:t>8</a:t>
            </a:r>
            <a:endParaRPr lang="en-US" sz="1800" b="1" dirty="0">
              <a:solidFill>
                <a:prstClr val="black"/>
              </a:solidFill>
              <a:latin typeface="Century Gothic" panose="020B0502020202020204" pitchFamily="34" charset="0"/>
            </a:endParaRPr>
          </a:p>
        </p:txBody>
      </p:sp>
      <p:sp>
        <p:nvSpPr>
          <p:cNvPr id="22" name="Text Placeholder 21"/>
          <p:cNvSpPr>
            <a:spLocks noGrp="1"/>
          </p:cNvSpPr>
          <p:nvPr>
            <p:ph type="body" sz="quarter" idx="11" hasCustomPrompt="1"/>
          </p:nvPr>
        </p:nvSpPr>
        <p:spPr>
          <a:xfrm>
            <a:off x="3188123" y="208773"/>
            <a:ext cx="2696308" cy="1428750"/>
          </a:xfrm>
          <a:prstGeom prst="rect">
            <a:avLst/>
          </a:prstGeom>
        </p:spPr>
        <p:txBody>
          <a:bodyPr/>
          <a:lstStyle>
            <a:lvl1pPr marL="0" indent="0">
              <a:buNone/>
              <a:defRPr sz="1846" baseline="0">
                <a:latin typeface="Century Gothic" panose="020B0502020202020204" pitchFamily="34" charset="0"/>
              </a:defRPr>
            </a:lvl1pPr>
          </a:lstStyle>
          <a:p>
            <a:pPr lvl="0"/>
            <a:r>
              <a:rPr lang="en-US" dirty="0"/>
              <a:t>How Why What How far do you agree with…?</a:t>
            </a:r>
          </a:p>
        </p:txBody>
      </p:sp>
      <p:sp>
        <p:nvSpPr>
          <p:cNvPr id="23" name="Text Placeholder 21"/>
          <p:cNvSpPr>
            <a:spLocks noGrp="1"/>
          </p:cNvSpPr>
          <p:nvPr>
            <p:ph type="body" sz="quarter" idx="12" hasCustomPrompt="1"/>
          </p:nvPr>
        </p:nvSpPr>
        <p:spPr>
          <a:xfrm>
            <a:off x="6366832" y="462581"/>
            <a:ext cx="2696308" cy="1428750"/>
          </a:xfrm>
          <a:prstGeom prst="rect">
            <a:avLst/>
          </a:prstGeom>
        </p:spPr>
        <p:txBody>
          <a:bodyPr/>
          <a:lstStyle>
            <a:lvl1pPr marL="0" indent="0">
              <a:buNone/>
              <a:defRPr sz="1846" baseline="0">
                <a:latin typeface="Century Gothic" panose="020B0502020202020204" pitchFamily="34" charset="0"/>
              </a:defRPr>
            </a:lvl1pPr>
          </a:lstStyle>
          <a:p>
            <a:pPr lvl="0"/>
            <a:r>
              <a:rPr lang="en-US" dirty="0"/>
              <a:t>How Why What How far do you agree with…?</a:t>
            </a:r>
          </a:p>
        </p:txBody>
      </p:sp>
      <p:sp>
        <p:nvSpPr>
          <p:cNvPr id="24" name="Text Placeholder 21"/>
          <p:cNvSpPr>
            <a:spLocks noGrp="1"/>
          </p:cNvSpPr>
          <p:nvPr>
            <p:ph type="body" sz="quarter" idx="13" hasCustomPrompt="1"/>
          </p:nvPr>
        </p:nvSpPr>
        <p:spPr>
          <a:xfrm>
            <a:off x="192554" y="407817"/>
            <a:ext cx="2610186" cy="1428750"/>
          </a:xfrm>
          <a:prstGeom prst="rect">
            <a:avLst/>
          </a:prstGeom>
        </p:spPr>
        <p:txBody>
          <a:bodyPr/>
          <a:lstStyle>
            <a:lvl1pPr marL="0" indent="0">
              <a:buNone/>
              <a:defRPr sz="1846" baseline="0">
                <a:latin typeface="Century Gothic" panose="020B0502020202020204" pitchFamily="34" charset="0"/>
              </a:defRPr>
            </a:lvl1pPr>
          </a:lstStyle>
          <a:p>
            <a:pPr lvl="0"/>
            <a:r>
              <a:rPr lang="en-US" dirty="0"/>
              <a:t>How Why What How far do you agree with…?</a:t>
            </a:r>
          </a:p>
        </p:txBody>
      </p:sp>
      <p:sp>
        <p:nvSpPr>
          <p:cNvPr id="25" name="Text Placeholder 21"/>
          <p:cNvSpPr>
            <a:spLocks noGrp="1"/>
          </p:cNvSpPr>
          <p:nvPr>
            <p:ph type="body" sz="quarter" idx="14" hasCustomPrompt="1"/>
          </p:nvPr>
        </p:nvSpPr>
        <p:spPr>
          <a:xfrm>
            <a:off x="118065" y="2367697"/>
            <a:ext cx="2696308" cy="1428750"/>
          </a:xfrm>
          <a:prstGeom prst="rect">
            <a:avLst/>
          </a:prstGeom>
        </p:spPr>
        <p:txBody>
          <a:bodyPr/>
          <a:lstStyle>
            <a:lvl1pPr marL="0" indent="0">
              <a:buNone/>
              <a:defRPr sz="1846" baseline="0">
                <a:latin typeface="Century Gothic" panose="020B0502020202020204" pitchFamily="34" charset="0"/>
              </a:defRPr>
            </a:lvl1pPr>
          </a:lstStyle>
          <a:p>
            <a:pPr lvl="0"/>
            <a:r>
              <a:rPr lang="en-US" dirty="0"/>
              <a:t>How Why What How far do you agree with…?</a:t>
            </a:r>
          </a:p>
        </p:txBody>
      </p:sp>
      <p:sp>
        <p:nvSpPr>
          <p:cNvPr id="26" name="Text Placeholder 21"/>
          <p:cNvSpPr>
            <a:spLocks noGrp="1"/>
          </p:cNvSpPr>
          <p:nvPr>
            <p:ph type="body" sz="quarter" idx="15" hasCustomPrompt="1"/>
          </p:nvPr>
        </p:nvSpPr>
        <p:spPr>
          <a:xfrm>
            <a:off x="6393907" y="2388464"/>
            <a:ext cx="2696308" cy="1428750"/>
          </a:xfrm>
          <a:prstGeom prst="rect">
            <a:avLst/>
          </a:prstGeom>
        </p:spPr>
        <p:txBody>
          <a:bodyPr/>
          <a:lstStyle>
            <a:lvl1pPr marL="0" indent="0">
              <a:buNone/>
              <a:defRPr sz="1846" baseline="0">
                <a:latin typeface="Century Gothic" panose="020B0502020202020204" pitchFamily="34" charset="0"/>
              </a:defRPr>
            </a:lvl1pPr>
          </a:lstStyle>
          <a:p>
            <a:pPr lvl="0"/>
            <a:r>
              <a:rPr lang="en-US" dirty="0"/>
              <a:t>How Why What How far do you agree with…?</a:t>
            </a:r>
          </a:p>
        </p:txBody>
      </p:sp>
      <p:sp>
        <p:nvSpPr>
          <p:cNvPr id="27" name="Text Placeholder 21"/>
          <p:cNvSpPr>
            <a:spLocks noGrp="1"/>
          </p:cNvSpPr>
          <p:nvPr>
            <p:ph type="body" sz="quarter" idx="16" hasCustomPrompt="1"/>
          </p:nvPr>
        </p:nvSpPr>
        <p:spPr>
          <a:xfrm>
            <a:off x="265425" y="4314347"/>
            <a:ext cx="2696308" cy="1428750"/>
          </a:xfrm>
          <a:prstGeom prst="rect">
            <a:avLst/>
          </a:prstGeom>
        </p:spPr>
        <p:txBody>
          <a:bodyPr/>
          <a:lstStyle>
            <a:lvl1pPr marL="0" indent="0">
              <a:buNone/>
              <a:defRPr sz="1846" baseline="0">
                <a:latin typeface="Century Gothic" panose="020B0502020202020204" pitchFamily="34" charset="0"/>
              </a:defRPr>
            </a:lvl1pPr>
          </a:lstStyle>
          <a:p>
            <a:pPr lvl="0"/>
            <a:r>
              <a:rPr lang="en-US" dirty="0"/>
              <a:t>How Why What How far do you agree with…?</a:t>
            </a:r>
          </a:p>
        </p:txBody>
      </p:sp>
      <p:sp>
        <p:nvSpPr>
          <p:cNvPr id="28" name="Text Placeholder 21"/>
          <p:cNvSpPr>
            <a:spLocks noGrp="1"/>
          </p:cNvSpPr>
          <p:nvPr>
            <p:ph type="body" sz="quarter" idx="17" hasCustomPrompt="1"/>
          </p:nvPr>
        </p:nvSpPr>
        <p:spPr>
          <a:xfrm>
            <a:off x="3304930" y="4722132"/>
            <a:ext cx="2696308" cy="1428750"/>
          </a:xfrm>
          <a:prstGeom prst="rect">
            <a:avLst/>
          </a:prstGeom>
        </p:spPr>
        <p:txBody>
          <a:bodyPr/>
          <a:lstStyle>
            <a:lvl1pPr marL="0" indent="0">
              <a:buNone/>
              <a:defRPr sz="1846" baseline="0">
                <a:latin typeface="Century Gothic" panose="020B0502020202020204" pitchFamily="34" charset="0"/>
              </a:defRPr>
            </a:lvl1pPr>
          </a:lstStyle>
          <a:p>
            <a:pPr lvl="0"/>
            <a:r>
              <a:rPr lang="en-US" dirty="0"/>
              <a:t>How Why What How far do you agree with…?</a:t>
            </a:r>
          </a:p>
        </p:txBody>
      </p:sp>
      <p:sp>
        <p:nvSpPr>
          <p:cNvPr id="29" name="Text Placeholder 21"/>
          <p:cNvSpPr>
            <a:spLocks noGrp="1"/>
          </p:cNvSpPr>
          <p:nvPr>
            <p:ph type="body" sz="quarter" idx="18" hasCustomPrompt="1"/>
          </p:nvPr>
        </p:nvSpPr>
        <p:spPr>
          <a:xfrm>
            <a:off x="6408572" y="4773727"/>
            <a:ext cx="2654568" cy="1428750"/>
          </a:xfrm>
          <a:prstGeom prst="rect">
            <a:avLst/>
          </a:prstGeom>
        </p:spPr>
        <p:txBody>
          <a:bodyPr/>
          <a:lstStyle>
            <a:lvl1pPr marL="0" indent="0">
              <a:buNone/>
              <a:defRPr sz="1846" baseline="0">
                <a:latin typeface="Century Gothic" panose="020B0502020202020204" pitchFamily="34" charset="0"/>
              </a:defRPr>
            </a:lvl1pPr>
          </a:lstStyle>
          <a:p>
            <a:pPr lvl="0"/>
            <a:r>
              <a:rPr lang="en-US" dirty="0"/>
              <a:t>How Why What How far do you agree with…?</a:t>
            </a:r>
          </a:p>
        </p:txBody>
      </p:sp>
    </p:spTree>
    <p:extLst>
      <p:ext uri="{BB962C8B-B14F-4D97-AF65-F5344CB8AC3E}">
        <p14:creationId xmlns:p14="http://schemas.microsoft.com/office/powerpoint/2010/main" val="163817133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99FF"/>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42" presetClass="exit" presetSubtype="0" fill="hold" grpId="0" nodeType="withEffect">
                                  <p:stCondLst>
                                    <p:cond delay="0"/>
                                  </p:stCondLst>
                                  <p:childTnLst>
                                    <p:animEffect transition="out" filter="fade">
                                      <p:cBhvr>
                                        <p:cTn id="10" dur="1000"/>
                                        <p:tgtEl>
                                          <p:spTgt spid="11"/>
                                        </p:tgtEl>
                                      </p:cBhvr>
                                    </p:animEffect>
                                    <p:anim calcmode="lin" valueType="num">
                                      <p:cBhvr>
                                        <p:cTn id="11" dur="1000"/>
                                        <p:tgtEl>
                                          <p:spTgt spid="11"/>
                                        </p:tgtEl>
                                        <p:attrNameLst>
                                          <p:attrName>ppt_x</p:attrName>
                                        </p:attrNameLst>
                                      </p:cBhvr>
                                      <p:tavLst>
                                        <p:tav tm="0">
                                          <p:val>
                                            <p:strVal val="ppt_x"/>
                                          </p:val>
                                        </p:tav>
                                        <p:tav tm="100000">
                                          <p:val>
                                            <p:strVal val="ppt_x"/>
                                          </p:val>
                                        </p:tav>
                                      </p:tavLst>
                                    </p:anim>
                                    <p:anim calcmode="lin" valueType="num">
                                      <p:cBhvr>
                                        <p:cTn id="12" dur="1000"/>
                                        <p:tgtEl>
                                          <p:spTgt spid="11"/>
                                        </p:tgtEl>
                                        <p:attrNameLst>
                                          <p:attrName>ppt_y</p:attrName>
                                        </p:attrNameLst>
                                      </p:cBhvr>
                                      <p:tavLst>
                                        <p:tav tm="0">
                                          <p:val>
                                            <p:strVal val="ppt_y"/>
                                          </p:val>
                                        </p:tav>
                                        <p:tav tm="100000">
                                          <p:val>
                                            <p:strVal val="ppt_y+.1"/>
                                          </p:val>
                                        </p:tav>
                                      </p:tavLst>
                                    </p:anim>
                                    <p:set>
                                      <p:cBhvr>
                                        <p:cTn id="13" dur="1" fill="hold">
                                          <p:stCondLst>
                                            <p:cond delay="9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14" restart="whenNotActive" fill="hold" evtFilter="cancelBubble" nodeType="interactiveSeq">
                <p:stCondLst>
                  <p:cond evt="onClick" delay="0">
                    <p:tgtEl>
                      <p:spTgt spid="12"/>
                    </p:tgtEl>
                  </p:cond>
                </p:stCondLst>
                <p:endSync evt="end" delay="0">
                  <p:rtn val="all"/>
                </p:endSync>
                <p:childTnLst>
                  <p:par>
                    <p:cTn id="15" fill="hold">
                      <p:stCondLst>
                        <p:cond delay="0"/>
                      </p:stCondLst>
                      <p:childTnLst>
                        <p:par>
                          <p:cTn id="16" fill="hold">
                            <p:stCondLst>
                              <p:cond delay="0"/>
                            </p:stCondLst>
                            <p:childTnLst>
                              <p:par>
                                <p:cTn id="17" presetID="1" presetClass="emph" presetSubtype="2" fill="hold" nodeType="clickEffect">
                                  <p:stCondLst>
                                    <p:cond delay="0"/>
                                  </p:stCondLst>
                                  <p:childTnLst>
                                    <p:animClr clrSpc="rgb" dir="cw">
                                      <p:cBhvr>
                                        <p:cTn id="18" dur="2000" fill="hold"/>
                                        <p:tgtEl>
                                          <p:spTgt spid="9"/>
                                        </p:tgtEl>
                                        <p:attrNameLst>
                                          <p:attrName>fillcolor</p:attrName>
                                        </p:attrNameLst>
                                      </p:cBhvr>
                                      <p:to>
                                        <a:srgbClr val="9966FF"/>
                                      </p:to>
                                    </p:animClr>
                                    <p:set>
                                      <p:cBhvr>
                                        <p:cTn id="19" dur="2000" fill="hold"/>
                                        <p:tgtEl>
                                          <p:spTgt spid="9"/>
                                        </p:tgtEl>
                                        <p:attrNameLst>
                                          <p:attrName>fill.type</p:attrName>
                                        </p:attrNameLst>
                                      </p:cBhvr>
                                      <p:to>
                                        <p:strVal val="solid"/>
                                      </p:to>
                                    </p:set>
                                    <p:set>
                                      <p:cBhvr>
                                        <p:cTn id="20" dur="2000" fill="hold"/>
                                        <p:tgtEl>
                                          <p:spTgt spid="9"/>
                                        </p:tgtEl>
                                        <p:attrNameLst>
                                          <p:attrName>fill.on</p:attrName>
                                        </p:attrNameLst>
                                      </p:cBhvr>
                                      <p:to>
                                        <p:strVal val="true"/>
                                      </p:to>
                                    </p:set>
                                  </p:childTnLst>
                                </p:cTn>
                              </p:par>
                              <p:par>
                                <p:cTn id="21" presetID="42" presetClass="exit" presetSubtype="0" fill="hold" grpId="0" nodeType="withEffect">
                                  <p:stCondLst>
                                    <p:cond delay="0"/>
                                  </p:stCondLst>
                                  <p:childTnLst>
                                    <p:animEffect transition="out" filter="fade">
                                      <p:cBhvr>
                                        <p:cTn id="22" dur="1000"/>
                                        <p:tgtEl>
                                          <p:spTgt spid="12"/>
                                        </p:tgtEl>
                                      </p:cBhvr>
                                    </p:animEffect>
                                    <p:anim calcmode="lin" valueType="num">
                                      <p:cBhvr>
                                        <p:cTn id="23" dur="1000"/>
                                        <p:tgtEl>
                                          <p:spTgt spid="12"/>
                                        </p:tgtEl>
                                        <p:attrNameLst>
                                          <p:attrName>ppt_x</p:attrName>
                                        </p:attrNameLst>
                                      </p:cBhvr>
                                      <p:tavLst>
                                        <p:tav tm="0">
                                          <p:val>
                                            <p:strVal val="ppt_x"/>
                                          </p:val>
                                        </p:tav>
                                        <p:tav tm="100000">
                                          <p:val>
                                            <p:strVal val="ppt_x"/>
                                          </p:val>
                                        </p:tav>
                                      </p:tavLst>
                                    </p:anim>
                                    <p:anim calcmode="lin" valueType="num">
                                      <p:cBhvr>
                                        <p:cTn id="24" dur="1000"/>
                                        <p:tgtEl>
                                          <p:spTgt spid="12"/>
                                        </p:tgtEl>
                                        <p:attrNameLst>
                                          <p:attrName>ppt_y</p:attrName>
                                        </p:attrNameLst>
                                      </p:cBhvr>
                                      <p:tavLst>
                                        <p:tav tm="0">
                                          <p:val>
                                            <p:strVal val="ppt_y"/>
                                          </p:val>
                                        </p:tav>
                                        <p:tav tm="100000">
                                          <p:val>
                                            <p:strVal val="ppt_y+.1"/>
                                          </p:val>
                                        </p:tav>
                                      </p:tavLst>
                                    </p:anim>
                                    <p:set>
                                      <p:cBhvr>
                                        <p:cTn id="25" dur="1" fill="hold">
                                          <p:stCondLst>
                                            <p:cond delay="9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6" restart="whenNotActive" fill="hold" evtFilter="cancelBubble" nodeType="interactiveSeq">
                <p:stCondLst>
                  <p:cond evt="onClick" delay="0">
                    <p:tgtEl>
                      <p:spTgt spid="13"/>
                    </p:tgtEl>
                  </p:cond>
                </p:stCondLst>
                <p:endSync evt="end" delay="0">
                  <p:rtn val="all"/>
                </p:endSync>
                <p:childTnLst>
                  <p:par>
                    <p:cTn id="27" fill="hold">
                      <p:stCondLst>
                        <p:cond delay="0"/>
                      </p:stCondLst>
                      <p:childTnLst>
                        <p:par>
                          <p:cTn id="28" fill="hold">
                            <p:stCondLst>
                              <p:cond delay="0"/>
                            </p:stCondLst>
                            <p:childTnLst>
                              <p:par>
                                <p:cTn id="29" presetID="1" presetClass="emph" presetSubtype="2" fill="hold" nodeType="clickEffect">
                                  <p:stCondLst>
                                    <p:cond delay="0"/>
                                  </p:stCondLst>
                                  <p:childTnLst>
                                    <p:animClr clrSpc="rgb" dir="cw">
                                      <p:cBhvr>
                                        <p:cTn id="30" dur="2000" fill="hold"/>
                                        <p:tgtEl>
                                          <p:spTgt spid="6"/>
                                        </p:tgtEl>
                                        <p:attrNameLst>
                                          <p:attrName>fillcolor</p:attrName>
                                        </p:attrNameLst>
                                      </p:cBhvr>
                                      <p:to>
                                        <a:srgbClr val="FF0066"/>
                                      </p:to>
                                    </p:animClr>
                                    <p:set>
                                      <p:cBhvr>
                                        <p:cTn id="31" dur="2000" fill="hold"/>
                                        <p:tgtEl>
                                          <p:spTgt spid="6"/>
                                        </p:tgtEl>
                                        <p:attrNameLst>
                                          <p:attrName>fill.type</p:attrName>
                                        </p:attrNameLst>
                                      </p:cBhvr>
                                      <p:to>
                                        <p:strVal val="solid"/>
                                      </p:to>
                                    </p:set>
                                    <p:set>
                                      <p:cBhvr>
                                        <p:cTn id="32" dur="2000" fill="hold"/>
                                        <p:tgtEl>
                                          <p:spTgt spid="6"/>
                                        </p:tgtEl>
                                        <p:attrNameLst>
                                          <p:attrName>fill.on</p:attrName>
                                        </p:attrNameLst>
                                      </p:cBhvr>
                                      <p:to>
                                        <p:strVal val="true"/>
                                      </p:to>
                                    </p:set>
                                  </p:childTnLst>
                                </p:cTn>
                              </p:par>
                              <p:par>
                                <p:cTn id="33" presetID="42" presetClass="exit" presetSubtype="0" fill="hold" grpId="0" nodeType="withEffect">
                                  <p:stCondLst>
                                    <p:cond delay="0"/>
                                  </p:stCondLst>
                                  <p:childTnLst>
                                    <p:animEffect transition="out" filter="fade">
                                      <p:cBhvr>
                                        <p:cTn id="34" dur="1000"/>
                                        <p:tgtEl>
                                          <p:spTgt spid="13"/>
                                        </p:tgtEl>
                                      </p:cBhvr>
                                    </p:animEffect>
                                    <p:anim calcmode="lin" valueType="num">
                                      <p:cBhvr>
                                        <p:cTn id="35" dur="1000"/>
                                        <p:tgtEl>
                                          <p:spTgt spid="13"/>
                                        </p:tgtEl>
                                        <p:attrNameLst>
                                          <p:attrName>ppt_x</p:attrName>
                                        </p:attrNameLst>
                                      </p:cBhvr>
                                      <p:tavLst>
                                        <p:tav tm="0">
                                          <p:val>
                                            <p:strVal val="ppt_x"/>
                                          </p:val>
                                        </p:tav>
                                        <p:tav tm="100000">
                                          <p:val>
                                            <p:strVal val="ppt_x"/>
                                          </p:val>
                                        </p:tav>
                                      </p:tavLst>
                                    </p:anim>
                                    <p:anim calcmode="lin" valueType="num">
                                      <p:cBhvr>
                                        <p:cTn id="36" dur="1000"/>
                                        <p:tgtEl>
                                          <p:spTgt spid="13"/>
                                        </p:tgtEl>
                                        <p:attrNameLst>
                                          <p:attrName>ppt_y</p:attrName>
                                        </p:attrNameLst>
                                      </p:cBhvr>
                                      <p:tavLst>
                                        <p:tav tm="0">
                                          <p:val>
                                            <p:strVal val="ppt_y"/>
                                          </p:val>
                                        </p:tav>
                                        <p:tav tm="100000">
                                          <p:val>
                                            <p:strVal val="ppt_y+.1"/>
                                          </p:val>
                                        </p:tav>
                                      </p:tavLst>
                                    </p:anim>
                                    <p:set>
                                      <p:cBhvr>
                                        <p:cTn id="37" dur="1" fill="hold">
                                          <p:stCondLst>
                                            <p:cond delay="9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38" restart="whenNotActive" fill="hold" evtFilter="cancelBubble" nodeType="interactiveSeq">
                <p:stCondLst>
                  <p:cond evt="onClick" delay="0">
                    <p:tgtEl>
                      <p:spTgt spid="14"/>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clickEffect">
                                  <p:stCondLst>
                                    <p:cond delay="0"/>
                                  </p:stCondLst>
                                  <p:childTnLst>
                                    <p:animClr clrSpc="rgb" dir="cw">
                                      <p:cBhvr>
                                        <p:cTn id="42" dur="2000" fill="hold"/>
                                        <p:tgtEl>
                                          <p:spTgt spid="8"/>
                                        </p:tgtEl>
                                        <p:attrNameLst>
                                          <p:attrName>fillcolor</p:attrName>
                                        </p:attrNameLst>
                                      </p:cBhvr>
                                      <p:to>
                                        <a:srgbClr val="CCFF99"/>
                                      </p:to>
                                    </p:animClr>
                                    <p:set>
                                      <p:cBhvr>
                                        <p:cTn id="43" dur="2000" fill="hold"/>
                                        <p:tgtEl>
                                          <p:spTgt spid="8"/>
                                        </p:tgtEl>
                                        <p:attrNameLst>
                                          <p:attrName>fill.type</p:attrName>
                                        </p:attrNameLst>
                                      </p:cBhvr>
                                      <p:to>
                                        <p:strVal val="solid"/>
                                      </p:to>
                                    </p:set>
                                    <p:set>
                                      <p:cBhvr>
                                        <p:cTn id="44" dur="2000" fill="hold"/>
                                        <p:tgtEl>
                                          <p:spTgt spid="8"/>
                                        </p:tgtEl>
                                        <p:attrNameLst>
                                          <p:attrName>fill.on</p:attrName>
                                        </p:attrNameLst>
                                      </p:cBhvr>
                                      <p:to>
                                        <p:strVal val="true"/>
                                      </p:to>
                                    </p:set>
                                  </p:childTnLst>
                                </p:cTn>
                              </p:par>
                              <p:par>
                                <p:cTn id="45" presetID="42" presetClass="exit" presetSubtype="0" fill="hold" grpId="0" nodeType="withEffect">
                                  <p:stCondLst>
                                    <p:cond delay="0"/>
                                  </p:stCondLst>
                                  <p:childTnLst>
                                    <p:animEffect transition="out" filter="fade">
                                      <p:cBhvr>
                                        <p:cTn id="46" dur="1000"/>
                                        <p:tgtEl>
                                          <p:spTgt spid="14"/>
                                        </p:tgtEl>
                                      </p:cBhvr>
                                    </p:animEffect>
                                    <p:anim calcmode="lin" valueType="num">
                                      <p:cBhvr>
                                        <p:cTn id="47" dur="1000"/>
                                        <p:tgtEl>
                                          <p:spTgt spid="14"/>
                                        </p:tgtEl>
                                        <p:attrNameLst>
                                          <p:attrName>ppt_x</p:attrName>
                                        </p:attrNameLst>
                                      </p:cBhvr>
                                      <p:tavLst>
                                        <p:tav tm="0">
                                          <p:val>
                                            <p:strVal val="ppt_x"/>
                                          </p:val>
                                        </p:tav>
                                        <p:tav tm="100000">
                                          <p:val>
                                            <p:strVal val="ppt_x"/>
                                          </p:val>
                                        </p:tav>
                                      </p:tavLst>
                                    </p:anim>
                                    <p:anim calcmode="lin" valueType="num">
                                      <p:cBhvr>
                                        <p:cTn id="48" dur="1000"/>
                                        <p:tgtEl>
                                          <p:spTgt spid="14"/>
                                        </p:tgtEl>
                                        <p:attrNameLst>
                                          <p:attrName>ppt_y</p:attrName>
                                        </p:attrNameLst>
                                      </p:cBhvr>
                                      <p:tavLst>
                                        <p:tav tm="0">
                                          <p:val>
                                            <p:strVal val="ppt_y"/>
                                          </p:val>
                                        </p:tav>
                                        <p:tav tm="100000">
                                          <p:val>
                                            <p:strVal val="ppt_y+.1"/>
                                          </p:val>
                                        </p:tav>
                                      </p:tavLst>
                                    </p:anim>
                                    <p:set>
                                      <p:cBhvr>
                                        <p:cTn id="49" dur="1" fill="hold">
                                          <p:stCondLst>
                                            <p:cond delay="9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50" restart="whenNotActive" fill="hold" evtFilter="cancelBubble" nodeType="interactiveSeq">
                <p:stCondLst>
                  <p:cond evt="onClick" delay="0">
                    <p:tgtEl>
                      <p:spTgt spid="15"/>
                    </p:tgtEl>
                  </p:cond>
                </p:stCondLst>
                <p:endSync evt="end" delay="0">
                  <p:rtn val="all"/>
                </p:endSync>
                <p:childTnLst>
                  <p:par>
                    <p:cTn id="51" fill="hold">
                      <p:stCondLst>
                        <p:cond delay="0"/>
                      </p:stCondLst>
                      <p:childTnLst>
                        <p:par>
                          <p:cTn id="52" fill="hold">
                            <p:stCondLst>
                              <p:cond delay="0"/>
                            </p:stCondLst>
                            <p:childTnLst>
                              <p:par>
                                <p:cTn id="53" presetID="1" presetClass="emph" presetSubtype="2" fill="hold" nodeType="clickEffect">
                                  <p:stCondLst>
                                    <p:cond delay="0"/>
                                  </p:stCondLst>
                                  <p:childTnLst>
                                    <p:animClr clrSpc="rgb" dir="cw">
                                      <p:cBhvr>
                                        <p:cTn id="54" dur="2000" fill="hold"/>
                                        <p:tgtEl>
                                          <p:spTgt spid="3"/>
                                        </p:tgtEl>
                                        <p:attrNameLst>
                                          <p:attrName>fillcolor</p:attrName>
                                        </p:attrNameLst>
                                      </p:cBhvr>
                                      <p:to>
                                        <a:srgbClr val="FFFF00"/>
                                      </p:to>
                                    </p:animClr>
                                    <p:set>
                                      <p:cBhvr>
                                        <p:cTn id="55" dur="2000" fill="hold"/>
                                        <p:tgtEl>
                                          <p:spTgt spid="3"/>
                                        </p:tgtEl>
                                        <p:attrNameLst>
                                          <p:attrName>fill.type</p:attrName>
                                        </p:attrNameLst>
                                      </p:cBhvr>
                                      <p:to>
                                        <p:strVal val="solid"/>
                                      </p:to>
                                    </p:set>
                                    <p:set>
                                      <p:cBhvr>
                                        <p:cTn id="56" dur="2000" fill="hold"/>
                                        <p:tgtEl>
                                          <p:spTgt spid="3"/>
                                        </p:tgtEl>
                                        <p:attrNameLst>
                                          <p:attrName>fill.on</p:attrName>
                                        </p:attrNameLst>
                                      </p:cBhvr>
                                      <p:to>
                                        <p:strVal val="true"/>
                                      </p:to>
                                    </p:set>
                                  </p:childTnLst>
                                </p:cTn>
                              </p:par>
                              <p:par>
                                <p:cTn id="57" presetID="42" presetClass="exit" presetSubtype="0" fill="hold" grpId="0" nodeType="withEffect">
                                  <p:stCondLst>
                                    <p:cond delay="0"/>
                                  </p:stCondLst>
                                  <p:childTnLst>
                                    <p:animEffect transition="out" filter="fade">
                                      <p:cBhvr>
                                        <p:cTn id="58" dur="1000"/>
                                        <p:tgtEl>
                                          <p:spTgt spid="15"/>
                                        </p:tgtEl>
                                      </p:cBhvr>
                                    </p:animEffect>
                                    <p:anim calcmode="lin" valueType="num">
                                      <p:cBhvr>
                                        <p:cTn id="59" dur="1000"/>
                                        <p:tgtEl>
                                          <p:spTgt spid="15"/>
                                        </p:tgtEl>
                                        <p:attrNameLst>
                                          <p:attrName>ppt_x</p:attrName>
                                        </p:attrNameLst>
                                      </p:cBhvr>
                                      <p:tavLst>
                                        <p:tav tm="0">
                                          <p:val>
                                            <p:strVal val="ppt_x"/>
                                          </p:val>
                                        </p:tav>
                                        <p:tav tm="100000">
                                          <p:val>
                                            <p:strVal val="ppt_x"/>
                                          </p:val>
                                        </p:tav>
                                      </p:tavLst>
                                    </p:anim>
                                    <p:anim calcmode="lin" valueType="num">
                                      <p:cBhvr>
                                        <p:cTn id="60" dur="1000"/>
                                        <p:tgtEl>
                                          <p:spTgt spid="15"/>
                                        </p:tgtEl>
                                        <p:attrNameLst>
                                          <p:attrName>ppt_y</p:attrName>
                                        </p:attrNameLst>
                                      </p:cBhvr>
                                      <p:tavLst>
                                        <p:tav tm="0">
                                          <p:val>
                                            <p:strVal val="ppt_y"/>
                                          </p:val>
                                        </p:tav>
                                        <p:tav tm="100000">
                                          <p:val>
                                            <p:strVal val="ppt_y+.1"/>
                                          </p:val>
                                        </p:tav>
                                      </p:tavLst>
                                    </p:anim>
                                    <p:set>
                                      <p:cBhvr>
                                        <p:cTn id="61" dur="1" fill="hold">
                                          <p:stCondLst>
                                            <p:cond delay="9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62" restart="whenNotActive" fill="hold" evtFilter="cancelBubble" nodeType="interactiveSeq">
                <p:stCondLst>
                  <p:cond evt="onClick" delay="0">
                    <p:tgtEl>
                      <p:spTgt spid="16"/>
                    </p:tgtEl>
                  </p:cond>
                </p:stCondLst>
                <p:endSync evt="end" delay="0">
                  <p:rtn val="all"/>
                </p:endSync>
                <p:childTnLst>
                  <p:par>
                    <p:cTn id="63" fill="hold">
                      <p:stCondLst>
                        <p:cond delay="0"/>
                      </p:stCondLst>
                      <p:childTnLst>
                        <p:par>
                          <p:cTn id="64" fill="hold">
                            <p:stCondLst>
                              <p:cond delay="0"/>
                            </p:stCondLst>
                            <p:childTnLst>
                              <p:par>
                                <p:cTn id="65" presetID="1" presetClass="emph" presetSubtype="2" fill="hold" nodeType="clickEffect">
                                  <p:stCondLst>
                                    <p:cond delay="0"/>
                                  </p:stCondLst>
                                  <p:childTnLst>
                                    <p:animClr clrSpc="rgb" dir="cw">
                                      <p:cBhvr>
                                        <p:cTn id="66" dur="2000" fill="hold"/>
                                        <p:tgtEl>
                                          <p:spTgt spid="7"/>
                                        </p:tgtEl>
                                        <p:attrNameLst>
                                          <p:attrName>fillcolor</p:attrName>
                                        </p:attrNameLst>
                                      </p:cBhvr>
                                      <p:to>
                                        <a:srgbClr val="FF9900"/>
                                      </p:to>
                                    </p:animClr>
                                    <p:set>
                                      <p:cBhvr>
                                        <p:cTn id="67" dur="2000" fill="hold"/>
                                        <p:tgtEl>
                                          <p:spTgt spid="7"/>
                                        </p:tgtEl>
                                        <p:attrNameLst>
                                          <p:attrName>fill.type</p:attrName>
                                        </p:attrNameLst>
                                      </p:cBhvr>
                                      <p:to>
                                        <p:strVal val="solid"/>
                                      </p:to>
                                    </p:set>
                                    <p:set>
                                      <p:cBhvr>
                                        <p:cTn id="68" dur="2000" fill="hold"/>
                                        <p:tgtEl>
                                          <p:spTgt spid="7"/>
                                        </p:tgtEl>
                                        <p:attrNameLst>
                                          <p:attrName>fill.on</p:attrName>
                                        </p:attrNameLst>
                                      </p:cBhvr>
                                      <p:to>
                                        <p:strVal val="true"/>
                                      </p:to>
                                    </p:set>
                                  </p:childTnLst>
                                </p:cTn>
                              </p:par>
                              <p:par>
                                <p:cTn id="69" presetID="42" presetClass="exit" presetSubtype="0" fill="hold" grpId="0" nodeType="withEffect">
                                  <p:stCondLst>
                                    <p:cond delay="0"/>
                                  </p:stCondLst>
                                  <p:childTnLst>
                                    <p:animEffect transition="out" filter="fade">
                                      <p:cBhvr>
                                        <p:cTn id="70" dur="1000"/>
                                        <p:tgtEl>
                                          <p:spTgt spid="16"/>
                                        </p:tgtEl>
                                      </p:cBhvr>
                                    </p:animEffect>
                                    <p:anim calcmode="lin" valueType="num">
                                      <p:cBhvr>
                                        <p:cTn id="71" dur="1000"/>
                                        <p:tgtEl>
                                          <p:spTgt spid="16"/>
                                        </p:tgtEl>
                                        <p:attrNameLst>
                                          <p:attrName>ppt_x</p:attrName>
                                        </p:attrNameLst>
                                      </p:cBhvr>
                                      <p:tavLst>
                                        <p:tav tm="0">
                                          <p:val>
                                            <p:strVal val="ppt_x"/>
                                          </p:val>
                                        </p:tav>
                                        <p:tav tm="100000">
                                          <p:val>
                                            <p:strVal val="ppt_x"/>
                                          </p:val>
                                        </p:tav>
                                      </p:tavLst>
                                    </p:anim>
                                    <p:anim calcmode="lin" valueType="num">
                                      <p:cBhvr>
                                        <p:cTn id="72" dur="1000"/>
                                        <p:tgtEl>
                                          <p:spTgt spid="16"/>
                                        </p:tgtEl>
                                        <p:attrNameLst>
                                          <p:attrName>ppt_y</p:attrName>
                                        </p:attrNameLst>
                                      </p:cBhvr>
                                      <p:tavLst>
                                        <p:tav tm="0">
                                          <p:val>
                                            <p:strVal val="ppt_y"/>
                                          </p:val>
                                        </p:tav>
                                        <p:tav tm="100000">
                                          <p:val>
                                            <p:strVal val="ppt_y+.1"/>
                                          </p:val>
                                        </p:tav>
                                      </p:tavLst>
                                    </p:anim>
                                    <p:set>
                                      <p:cBhvr>
                                        <p:cTn id="73" dur="1" fill="hold">
                                          <p:stCondLst>
                                            <p:cond delay="9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74" restart="whenNotActive" fill="hold" evtFilter="cancelBubble" nodeType="interactiveSeq">
                <p:stCondLst>
                  <p:cond evt="onClick" delay="0">
                    <p:tgtEl>
                      <p:spTgt spid="17"/>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000" fill="hold"/>
                                        <p:tgtEl>
                                          <p:spTgt spid="10"/>
                                        </p:tgtEl>
                                        <p:attrNameLst>
                                          <p:attrName>fillcolor</p:attrName>
                                        </p:attrNameLst>
                                      </p:cBhvr>
                                      <p:to>
                                        <a:srgbClr val="00FFCC"/>
                                      </p:to>
                                    </p:animClr>
                                    <p:set>
                                      <p:cBhvr>
                                        <p:cTn id="79" dur="2000" fill="hold"/>
                                        <p:tgtEl>
                                          <p:spTgt spid="10"/>
                                        </p:tgtEl>
                                        <p:attrNameLst>
                                          <p:attrName>fill.type</p:attrName>
                                        </p:attrNameLst>
                                      </p:cBhvr>
                                      <p:to>
                                        <p:strVal val="solid"/>
                                      </p:to>
                                    </p:set>
                                    <p:set>
                                      <p:cBhvr>
                                        <p:cTn id="80" dur="2000" fill="hold"/>
                                        <p:tgtEl>
                                          <p:spTgt spid="10"/>
                                        </p:tgtEl>
                                        <p:attrNameLst>
                                          <p:attrName>fill.on</p:attrName>
                                        </p:attrNameLst>
                                      </p:cBhvr>
                                      <p:to>
                                        <p:strVal val="true"/>
                                      </p:to>
                                    </p:set>
                                  </p:childTnLst>
                                </p:cTn>
                              </p:par>
                              <p:par>
                                <p:cTn id="81" presetID="42" presetClass="exit" presetSubtype="0" fill="hold" grpId="0" nodeType="withEffect">
                                  <p:stCondLst>
                                    <p:cond delay="0"/>
                                  </p:stCondLst>
                                  <p:childTnLst>
                                    <p:animEffect transition="out" filter="fade">
                                      <p:cBhvr>
                                        <p:cTn id="82" dur="1000"/>
                                        <p:tgtEl>
                                          <p:spTgt spid="17"/>
                                        </p:tgtEl>
                                      </p:cBhvr>
                                    </p:animEffect>
                                    <p:anim calcmode="lin" valueType="num">
                                      <p:cBhvr>
                                        <p:cTn id="83" dur="1000"/>
                                        <p:tgtEl>
                                          <p:spTgt spid="17"/>
                                        </p:tgtEl>
                                        <p:attrNameLst>
                                          <p:attrName>ppt_x</p:attrName>
                                        </p:attrNameLst>
                                      </p:cBhvr>
                                      <p:tavLst>
                                        <p:tav tm="0">
                                          <p:val>
                                            <p:strVal val="ppt_x"/>
                                          </p:val>
                                        </p:tav>
                                        <p:tav tm="100000">
                                          <p:val>
                                            <p:strVal val="ppt_x"/>
                                          </p:val>
                                        </p:tav>
                                      </p:tavLst>
                                    </p:anim>
                                    <p:anim calcmode="lin" valueType="num">
                                      <p:cBhvr>
                                        <p:cTn id="84" dur="1000"/>
                                        <p:tgtEl>
                                          <p:spTgt spid="17"/>
                                        </p:tgtEl>
                                        <p:attrNameLst>
                                          <p:attrName>ppt_y</p:attrName>
                                        </p:attrNameLst>
                                      </p:cBhvr>
                                      <p:tavLst>
                                        <p:tav tm="0">
                                          <p:val>
                                            <p:strVal val="ppt_y"/>
                                          </p:val>
                                        </p:tav>
                                        <p:tav tm="100000">
                                          <p:val>
                                            <p:strVal val="ppt_y+.1"/>
                                          </p:val>
                                        </p:tav>
                                      </p:tavLst>
                                    </p:anim>
                                    <p:set>
                                      <p:cBhvr>
                                        <p:cTn id="85" dur="1" fill="hold">
                                          <p:stCondLst>
                                            <p:cond delay="9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86" restart="whenNotActive" fill="hold" evtFilter="cancelBubble" nodeType="interactiveSeq">
                <p:stCondLst>
                  <p:cond evt="onClick" delay="0">
                    <p:tgtEl>
                      <p:spTgt spid="18"/>
                    </p:tgtEl>
                  </p:cond>
                </p:stCondLst>
                <p:endSync evt="end" delay="0">
                  <p:rtn val="all"/>
                </p:endSync>
                <p:childTnLst>
                  <p:par>
                    <p:cTn id="87" fill="hold">
                      <p:stCondLst>
                        <p:cond delay="0"/>
                      </p:stCondLst>
                      <p:childTnLst>
                        <p:par>
                          <p:cTn id="88" fill="hold">
                            <p:stCondLst>
                              <p:cond delay="0"/>
                            </p:stCondLst>
                            <p:childTnLst>
                              <p:par>
                                <p:cTn id="89" presetID="1" presetClass="emph" presetSubtype="2" fill="hold" nodeType="clickEffect">
                                  <p:stCondLst>
                                    <p:cond delay="0"/>
                                  </p:stCondLst>
                                  <p:childTnLst>
                                    <p:animClr clrSpc="rgb" dir="cw">
                                      <p:cBhvr>
                                        <p:cTn id="90" dur="2000" fill="hold"/>
                                        <p:tgtEl>
                                          <p:spTgt spid="4"/>
                                        </p:tgtEl>
                                        <p:attrNameLst>
                                          <p:attrName>fillcolor</p:attrName>
                                        </p:attrNameLst>
                                      </p:cBhvr>
                                      <p:to>
                                        <a:srgbClr val="5BF766"/>
                                      </p:to>
                                    </p:animClr>
                                    <p:set>
                                      <p:cBhvr>
                                        <p:cTn id="91" dur="2000" fill="hold"/>
                                        <p:tgtEl>
                                          <p:spTgt spid="4"/>
                                        </p:tgtEl>
                                        <p:attrNameLst>
                                          <p:attrName>fill.type</p:attrName>
                                        </p:attrNameLst>
                                      </p:cBhvr>
                                      <p:to>
                                        <p:strVal val="solid"/>
                                      </p:to>
                                    </p:set>
                                    <p:set>
                                      <p:cBhvr>
                                        <p:cTn id="92" dur="2000" fill="hold"/>
                                        <p:tgtEl>
                                          <p:spTgt spid="4"/>
                                        </p:tgtEl>
                                        <p:attrNameLst>
                                          <p:attrName>fill.on</p:attrName>
                                        </p:attrNameLst>
                                      </p:cBhvr>
                                      <p:to>
                                        <p:strVal val="true"/>
                                      </p:to>
                                    </p:set>
                                  </p:childTnLst>
                                </p:cTn>
                              </p:par>
                              <p:par>
                                <p:cTn id="93" presetID="42" presetClass="exit" presetSubtype="0" fill="hold" grpId="0" nodeType="withEffect">
                                  <p:stCondLst>
                                    <p:cond delay="0"/>
                                  </p:stCondLst>
                                  <p:childTnLst>
                                    <p:animEffect transition="out" filter="fade">
                                      <p:cBhvr>
                                        <p:cTn id="94" dur="1000"/>
                                        <p:tgtEl>
                                          <p:spTgt spid="18"/>
                                        </p:tgtEl>
                                      </p:cBhvr>
                                    </p:animEffect>
                                    <p:anim calcmode="lin" valueType="num">
                                      <p:cBhvr>
                                        <p:cTn id="95" dur="1000"/>
                                        <p:tgtEl>
                                          <p:spTgt spid="18"/>
                                        </p:tgtEl>
                                        <p:attrNameLst>
                                          <p:attrName>ppt_x</p:attrName>
                                        </p:attrNameLst>
                                      </p:cBhvr>
                                      <p:tavLst>
                                        <p:tav tm="0">
                                          <p:val>
                                            <p:strVal val="ppt_x"/>
                                          </p:val>
                                        </p:tav>
                                        <p:tav tm="100000">
                                          <p:val>
                                            <p:strVal val="ppt_x"/>
                                          </p:val>
                                        </p:tav>
                                      </p:tavLst>
                                    </p:anim>
                                    <p:anim calcmode="lin" valueType="num">
                                      <p:cBhvr>
                                        <p:cTn id="96" dur="1000"/>
                                        <p:tgtEl>
                                          <p:spTgt spid="18"/>
                                        </p:tgtEl>
                                        <p:attrNameLst>
                                          <p:attrName>ppt_y</p:attrName>
                                        </p:attrNameLst>
                                      </p:cBhvr>
                                      <p:tavLst>
                                        <p:tav tm="0">
                                          <p:val>
                                            <p:strVal val="ppt_y"/>
                                          </p:val>
                                        </p:tav>
                                        <p:tav tm="100000">
                                          <p:val>
                                            <p:strVal val="ppt_y+.1"/>
                                          </p:val>
                                        </p:tav>
                                      </p:tavLst>
                                    </p:anim>
                                    <p:set>
                                      <p:cBhvr>
                                        <p:cTn id="97" dur="1" fill="hold">
                                          <p:stCondLst>
                                            <p:cond delay="9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childTnLst>
        </p:cTn>
      </p:par>
    </p:tnLst>
    <p:bldLst>
      <p:bldP spid="11" grpId="0" animBg="1"/>
      <p:bldP spid="12" grpId="0" animBg="1"/>
      <p:bldP spid="13" grpId="0" animBg="1"/>
      <p:bldP spid="14" grpId="0" animBg="1"/>
      <p:bldP spid="15" grpId="0" animBg="1"/>
      <p:bldP spid="16" grpId="0" animBg="1"/>
      <p:bldP spid="17" grpId="0" animBg="1"/>
      <p:bldP spid="18" grpId="0" animBg="1"/>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Diamond Nine Whiteboard Version">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49708" y="764669"/>
            <a:ext cx="4238802" cy="3415890"/>
          </a:xfrm>
          <a:prstGeom prst="rect">
            <a:avLst/>
          </a:prstGeom>
        </p:spPr>
      </p:pic>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4912" y="3848984"/>
            <a:ext cx="2065770" cy="1070024"/>
          </a:xfrm>
          <a:prstGeom prst="rect">
            <a:avLst/>
          </a:prstGeom>
        </p:spPr>
      </p:pic>
      <p:sp>
        <p:nvSpPr>
          <p:cNvPr id="6" name="Text Placeholder 5"/>
          <p:cNvSpPr>
            <a:spLocks noGrp="1"/>
          </p:cNvSpPr>
          <p:nvPr>
            <p:ph type="body" sz="quarter" idx="10" hasCustomPrompt="1"/>
          </p:nvPr>
        </p:nvSpPr>
        <p:spPr>
          <a:xfrm>
            <a:off x="4533715" y="764670"/>
            <a:ext cx="4415371" cy="3983601"/>
          </a:xfrm>
          <a:prstGeom prst="rect">
            <a:avLst/>
          </a:prstGeom>
        </p:spPr>
        <p:style>
          <a:lnRef idx="2">
            <a:schemeClr val="dk1"/>
          </a:lnRef>
          <a:fillRef idx="1">
            <a:schemeClr val="lt1"/>
          </a:fillRef>
          <a:effectRef idx="0">
            <a:schemeClr val="dk1"/>
          </a:effectRef>
          <a:fontRef idx="none"/>
        </p:style>
        <p:txBody>
          <a:bodyPr/>
          <a:lstStyle>
            <a:lvl1pPr marL="316531" indent="-316531">
              <a:buFont typeface="Arial" panose="020B0604020202020204" pitchFamily="34" charset="0"/>
              <a:buChar char="•"/>
              <a:defRPr sz="2215" baseline="0">
                <a:latin typeface="Century Gothic" panose="020B0502020202020204" pitchFamily="34" charset="0"/>
              </a:defRPr>
            </a:lvl1pPr>
          </a:lstStyle>
          <a:p>
            <a:pPr lvl="0"/>
            <a:r>
              <a:rPr lang="en-GB" dirty="0"/>
              <a:t>Put your unranked list here in a clearly wrong order</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869777"/>
            <a:ext cx="9144000" cy="2049933"/>
          </a:xfrm>
          <a:prstGeom prst="rect">
            <a:avLst/>
          </a:prstGeom>
        </p:spPr>
      </p:pic>
    </p:spTree>
    <p:extLst>
      <p:ext uri="{BB962C8B-B14F-4D97-AF65-F5344CB8AC3E}">
        <p14:creationId xmlns:p14="http://schemas.microsoft.com/office/powerpoint/2010/main" val="21259479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3_Bell Activity SRL">
    <p:spTree>
      <p:nvGrpSpPr>
        <p:cNvPr id="1" name=""/>
        <p:cNvGrpSpPr/>
        <p:nvPr/>
      </p:nvGrpSpPr>
      <p:grpSpPr>
        <a:xfrm>
          <a:off x="0" y="0"/>
          <a:ext cx="0" cy="0"/>
          <a:chOff x="0" y="0"/>
          <a:chExt cx="0" cy="0"/>
        </a:xfrm>
      </p:grpSpPr>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971" y="729536"/>
            <a:ext cx="8717097" cy="1865538"/>
          </a:xfrm>
          <a:prstGeom prst="rect">
            <a:avLst/>
          </a:prstGeom>
        </p:spPr>
      </p:pic>
      <p:sp>
        <p:nvSpPr>
          <p:cNvPr id="12" name="Rounded Rectangular Callout 11"/>
          <p:cNvSpPr/>
          <p:nvPr/>
        </p:nvSpPr>
        <p:spPr>
          <a:xfrm>
            <a:off x="149971" y="2708690"/>
            <a:ext cx="3095505" cy="3511806"/>
          </a:xfrm>
          <a:prstGeom prst="wedgeRoundRectCallout">
            <a:avLst>
              <a:gd name="adj1" fmla="val -13336"/>
              <a:gd name="adj2" fmla="val -54077"/>
              <a:gd name="adj3" fmla="val 16667"/>
            </a:avLst>
          </a:prstGeom>
          <a:solidFill>
            <a:srgbClr val="FDCBCB"/>
          </a:solidFill>
          <a:ln w="28575">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entury Gothic" panose="020B0502020202020204" pitchFamily="34" charset="0"/>
            </a:endParaRPr>
          </a:p>
        </p:txBody>
      </p:sp>
      <p:sp>
        <p:nvSpPr>
          <p:cNvPr id="2" name="Title 1"/>
          <p:cNvSpPr>
            <a:spLocks noGrp="1"/>
          </p:cNvSpPr>
          <p:nvPr>
            <p:ph type="ctrTitle" hasCustomPrompt="1"/>
          </p:nvPr>
        </p:nvSpPr>
        <p:spPr>
          <a:xfrm>
            <a:off x="1491860" y="-28417"/>
            <a:ext cx="6033318" cy="757953"/>
          </a:xfrm>
          <a:prstGeom prst="rect">
            <a:avLst/>
          </a:prstGeom>
        </p:spPr>
        <p:txBody>
          <a:bodyPr anchor="b">
            <a:normAutofit/>
          </a:bodyPr>
          <a:lstStyle>
            <a:lvl1pPr algn="ctr">
              <a:defRPr sz="3323">
                <a:latin typeface="Century Gothic" panose="020B0502020202020204" pitchFamily="34" charset="0"/>
              </a:defRPr>
            </a:lvl1pPr>
          </a:lstStyle>
          <a:p>
            <a:r>
              <a:rPr lang="en-US" dirty="0"/>
              <a:t>Lesson Title</a:t>
            </a:r>
          </a:p>
        </p:txBody>
      </p:sp>
      <p:sp>
        <p:nvSpPr>
          <p:cNvPr id="3" name="Subtitle 2"/>
          <p:cNvSpPr>
            <a:spLocks noGrp="1"/>
          </p:cNvSpPr>
          <p:nvPr>
            <p:ph type="subTitle" idx="1" hasCustomPrompt="1"/>
          </p:nvPr>
        </p:nvSpPr>
        <p:spPr>
          <a:xfrm>
            <a:off x="149971" y="3044455"/>
            <a:ext cx="3095505" cy="2815433"/>
          </a:xfrm>
          <a:prstGeom prst="rect">
            <a:avLst/>
          </a:prstGeom>
        </p:spPr>
        <p:txBody>
          <a:bodyPr>
            <a:noAutofit/>
          </a:bodyPr>
          <a:lstStyle>
            <a:lvl1pPr marL="0" indent="0" algn="l">
              <a:buNone/>
              <a:defRPr sz="1662">
                <a:latin typeface="Century Gothic" panose="020B0502020202020204" pitchFamily="34" charset="0"/>
              </a:defRPr>
            </a:lvl1pPr>
            <a:lvl2pPr marL="422041" indent="0" algn="ctr">
              <a:buNone/>
              <a:defRPr sz="1846"/>
            </a:lvl2pPr>
            <a:lvl3pPr marL="844083" indent="0" algn="ctr">
              <a:buNone/>
              <a:defRPr sz="1662"/>
            </a:lvl3pPr>
            <a:lvl4pPr marL="1266124" indent="0" algn="ctr">
              <a:buNone/>
              <a:defRPr sz="1477"/>
            </a:lvl4pPr>
            <a:lvl5pPr marL="1688165" indent="0" algn="ctr">
              <a:buNone/>
              <a:defRPr sz="1477"/>
            </a:lvl5pPr>
            <a:lvl6pPr marL="2110207" indent="0" algn="ctr">
              <a:buNone/>
              <a:defRPr sz="1477"/>
            </a:lvl6pPr>
            <a:lvl7pPr marL="2532248" indent="0" algn="ctr">
              <a:buNone/>
              <a:defRPr sz="1477"/>
            </a:lvl7pPr>
            <a:lvl8pPr marL="2954289" indent="0" algn="ctr">
              <a:buNone/>
              <a:defRPr sz="1477"/>
            </a:lvl8pPr>
            <a:lvl9pPr marL="3376331" indent="0" algn="ctr">
              <a:buNone/>
              <a:defRPr sz="1477"/>
            </a:lvl9pPr>
          </a:lstStyle>
          <a:p>
            <a:pPr lvl="0"/>
            <a:r>
              <a:rPr lang="en-GB" dirty="0"/>
              <a:t>Self-Regulation Bell Activity</a:t>
            </a:r>
          </a:p>
        </p:txBody>
      </p:sp>
      <p:pic>
        <p:nvPicPr>
          <p:cNvPr id="11" name="Picture 10"/>
          <p:cNvPicPr>
            <a:picLocks noChangeAspect="1"/>
          </p:cNvPicPr>
          <p:nvPr/>
        </p:nvPicPr>
        <p:blipFill>
          <a:blip r:embed="rId3">
            <a:extLst>
              <a:ext uri="{BEBA8EAE-BF5A-486C-A8C5-ECC9F3942E4B}">
                <a14:imgProps xmlns:a14="http://schemas.microsoft.com/office/drawing/2010/main">
                  <a14:imgLayer r:embed="rId4">
                    <a14:imgEffect>
                      <a14:backgroundRemoval t="0" b="100000" l="0" r="100000">
                        <a14:foregroundMark x1="84124" y1="44068" x2="84124" y2="44068"/>
                        <a14:foregroundMark x1="74818" y1="37476" x2="74818" y2="37476"/>
                        <a14:foregroundMark x1="55109" y1="74200" x2="55109" y2="74200"/>
                        <a14:foregroundMark x1="74270" y1="87382" x2="74270" y2="87382"/>
                        <a14:foregroundMark x1="20803" y1="81356" x2="20803" y2="81356"/>
                        <a14:foregroundMark x1="28832" y1="70621" x2="28832" y2="70621"/>
                        <a14:foregroundMark x1="48723" y1="63653" x2="48723" y2="63653"/>
                        <a14:foregroundMark x1="67153" y1="19774" x2="67153" y2="19774"/>
                        <a14:foregroundMark x1="70803" y1="41431" x2="70803" y2="41431"/>
                        <a14:foregroundMark x1="36314" y1="82674" x2="36314" y2="82674"/>
                        <a14:foregroundMark x1="41788" y1="67420" x2="41788" y2="67420"/>
                        <a14:foregroundMark x1="64051" y1="66102" x2="64051" y2="66102"/>
                        <a14:foregroundMark x1="66971" y1="72881" x2="66971" y2="72881"/>
                        <a14:foregroundMark x1="55474" y1="81733" x2="55474" y2="81733"/>
                        <a14:foregroundMark x1="54197" y1="86441" x2="54197" y2="86441"/>
                        <a14:foregroundMark x1="43978" y1="87382" x2="43978" y2="87382"/>
                        <a14:foregroundMark x1="62774" y1="83427" x2="62774" y2="83427"/>
                        <a14:foregroundMark x1="72263" y1="76836" x2="72263" y2="76836"/>
                        <a14:foregroundMark x1="46898" y1="60452" x2="46898" y2="60452"/>
                        <a14:foregroundMark x1="41423" y1="74953" x2="41423" y2="74953"/>
                        <a14:foregroundMark x1="26277" y1="76836" x2="26277" y2="76836"/>
                        <a14:foregroundMark x1="46898" y1="71186" x2="46898" y2="71186"/>
                        <a14:foregroundMark x1="16606" y1="75895" x2="16606" y2="75895"/>
                        <a14:foregroundMark x1="67518" y1="41055" x2="67518" y2="41055"/>
                        <a14:foregroundMark x1="62409" y1="37853" x2="62409" y2="37853"/>
                        <a14:foregroundMark x1="66971" y1="38041" x2="66971" y2="38041"/>
                        <a14:foregroundMark x1="49818" y1="77778" x2="49818" y2="77778"/>
                        <a14:foregroundMark x1="60219" y1="80038" x2="60219" y2="80038"/>
                        <a14:foregroundMark x1="72628" y1="79473" x2="72628" y2="79473"/>
                        <a14:foregroundMark x1="67153" y1="85311" x2="67153" y2="85311"/>
                        <a14:foregroundMark x1="47445" y1="90019" x2="47445" y2="90019"/>
                        <a14:foregroundMark x1="43796" y1="94915" x2="43796" y2="94915"/>
                        <a14:foregroundMark x1="31387" y1="87382" x2="31387" y2="87382"/>
                        <a14:foregroundMark x1="26460" y1="83427" x2="26460" y2="83427"/>
                        <a14:foregroundMark x1="42701" y1="76271" x2="42701" y2="76271"/>
                        <a14:foregroundMark x1="37956" y1="68738" x2="37956" y2="68738"/>
                        <a14:foregroundMark x1="35036" y1="72505" x2="34124" y2="73258"/>
                        <a14:foregroundMark x1="59307" y1="72316" x2="59307" y2="72316"/>
                        <a14:foregroundMark x1="55474" y1="65348" x2="55474" y2="65348"/>
                        <a14:foregroundMark x1="74635" y1="69680" x2="74635" y2="69680"/>
                        <a14:foregroundMark x1="79562" y1="74200" x2="79562" y2="74200"/>
                        <a14:foregroundMark x1="83212" y1="55556" x2="83212" y2="55556"/>
                        <a14:foregroundMark x1="78102" y1="40490" x2="78102" y2="40490"/>
                        <a14:foregroundMark x1="74635" y1="25235" x2="74635" y2="25235"/>
                        <a14:foregroundMark x1="51095" y1="60075" x2="51095" y2="60075"/>
                        <a14:foregroundMark x1="51642" y1="55179" x2="51642" y2="55179"/>
                        <a14:foregroundMark x1="64964" y1="61394" x2="64964" y2="61394"/>
                        <a14:foregroundMark x1="40511" y1="67608" x2="40511" y2="67608"/>
                        <a14:foregroundMark x1="36314" y1="64407" x2="36314" y2="64407"/>
                        <a14:foregroundMark x1="40511" y1="62147" x2="40511" y2="62147"/>
                        <a14:foregroundMark x1="51642" y1="67608" x2="51642" y2="67608"/>
                        <a14:foregroundMark x1="49453" y1="80414" x2="49453" y2="80414"/>
                        <a14:foregroundMark x1="31022" y1="83804" x2="31022" y2="83804"/>
                        <a14:foregroundMark x1="40511" y1="89642" x2="40511" y2="89642"/>
                        <a14:foregroundMark x1="56204" y1="91902" x2="56204" y2="91902"/>
                        <a14:foregroundMark x1="69708" y1="84369" x2="69708" y2="84369"/>
                        <a14:foregroundMark x1="68431" y1="79849" x2="68431" y2="79849"/>
                        <a14:foregroundMark x1="65328" y1="79849" x2="65328" y2="79849"/>
                        <a14:foregroundMark x1="52372" y1="73823" x2="52372" y2="73823"/>
                        <a14:foregroundMark x1="40511" y1="71940" x2="40511" y2="71940"/>
                        <a14:foregroundMark x1="43796" y1="79849" x2="43796" y2="79849"/>
                        <a14:foregroundMark x1="80657" y1="79473" x2="80657" y2="79473"/>
                        <a14:foregroundMark x1="57664" y1="61394" x2="57664" y2="61394"/>
                        <a14:foregroundMark x1="31934" y1="78531" x2="31934" y2="78531"/>
                        <a14:foregroundMark x1="23358" y1="71186" x2="23358" y2="71186"/>
                      </a14:backgroundRemoval>
                    </a14:imgEffect>
                  </a14:imgLayer>
                </a14:imgProps>
              </a:ext>
            </a:extLst>
          </a:blip>
          <a:stretch>
            <a:fillRect/>
          </a:stretch>
        </p:blipFill>
        <p:spPr>
          <a:xfrm>
            <a:off x="6196939" y="2840216"/>
            <a:ext cx="2454692" cy="2576755"/>
          </a:xfrm>
          <a:prstGeom prst="rect">
            <a:avLst/>
          </a:prstGeom>
        </p:spPr>
      </p:pic>
      <p:sp>
        <p:nvSpPr>
          <p:cNvPr id="4" name="Date Placeholder 3"/>
          <p:cNvSpPr>
            <a:spLocks noGrp="1"/>
          </p:cNvSpPr>
          <p:nvPr>
            <p:ph type="dt" sz="half" idx="10"/>
          </p:nvPr>
        </p:nvSpPr>
        <p:spPr/>
        <p:txBody>
          <a:bodyPr/>
          <a:lstStyle>
            <a:lvl1pPr>
              <a:defRPr>
                <a:latin typeface="Century Gothic" panose="020B0502020202020204" pitchFamily="34" charset="0"/>
              </a:defRPr>
            </a:lvl1pPr>
          </a:lstStyle>
          <a:p>
            <a:fld id="{DF4390BD-ADE3-450B-80D5-14D60E2CA461}" type="datetime1">
              <a:rPr lang="en-GB" smtClean="0"/>
              <a:pPr/>
              <a:t>16/07/2026</a:t>
            </a:fld>
            <a:endParaRPr lang="en-GB" dirty="0"/>
          </a:p>
        </p:txBody>
      </p:sp>
      <p:sp>
        <p:nvSpPr>
          <p:cNvPr id="5" name="Footer Placeholder 4"/>
          <p:cNvSpPr>
            <a:spLocks noGrp="1"/>
          </p:cNvSpPr>
          <p:nvPr>
            <p:ph type="ftr" sz="quarter" idx="11"/>
          </p:nvPr>
        </p:nvSpPr>
        <p:spPr>
          <a:xfrm>
            <a:off x="3028951" y="6356351"/>
            <a:ext cx="3086100" cy="365125"/>
          </a:xfrm>
          <a:prstGeom prst="rect">
            <a:avLst/>
          </a:prstGeom>
        </p:spPr>
        <p:txBody>
          <a:bodyPr/>
          <a:lstStyle>
            <a:lvl1pPr>
              <a:defRPr>
                <a:latin typeface="Century Gothic" panose="020B0502020202020204" pitchFamily="34" charset="0"/>
              </a:defRPr>
            </a:lvl1pPr>
          </a:lstStyle>
          <a:p>
            <a:endParaRPr lang="en-GB" dirty="0"/>
          </a:p>
        </p:txBody>
      </p:sp>
    </p:spTree>
    <p:extLst>
      <p:ext uri="{BB962C8B-B14F-4D97-AF65-F5344CB8AC3E}">
        <p14:creationId xmlns:p14="http://schemas.microsoft.com/office/powerpoint/2010/main" val="3508511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Diamond Nine Card Sort">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856331" y="753805"/>
            <a:ext cx="5431338" cy="4376909"/>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489334"/>
            <a:ext cx="9144000" cy="1447012"/>
          </a:xfrm>
          <a:prstGeom prst="rect">
            <a:avLst/>
          </a:prstGeom>
        </p:spPr>
      </p:pic>
    </p:spTree>
    <p:extLst>
      <p:ext uri="{BB962C8B-B14F-4D97-AF65-F5344CB8AC3E}">
        <p14:creationId xmlns:p14="http://schemas.microsoft.com/office/powerpoint/2010/main" val="4160413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Advice and Opinions">
    <p:spTree>
      <p:nvGrpSpPr>
        <p:cNvPr id="1" name=""/>
        <p:cNvGrpSpPr/>
        <p:nvPr/>
      </p:nvGrpSpPr>
      <p:grpSpPr>
        <a:xfrm>
          <a:off x="0" y="0"/>
          <a:ext cx="0" cy="0"/>
          <a:chOff x="0" y="0"/>
          <a:chExt cx="0" cy="0"/>
        </a:xfrm>
      </p:grpSpPr>
      <p:sp>
        <p:nvSpPr>
          <p:cNvPr id="5" name="Rounded Rectangular Callout 4"/>
          <p:cNvSpPr/>
          <p:nvPr/>
        </p:nvSpPr>
        <p:spPr>
          <a:xfrm>
            <a:off x="497494" y="803052"/>
            <a:ext cx="4054604" cy="2232248"/>
          </a:xfrm>
          <a:prstGeom prst="wedgeRoundRectCallout">
            <a:avLst>
              <a:gd name="adj1" fmla="val -40989"/>
              <a:gd name="adj2" fmla="val 90302"/>
              <a:gd name="adj3" fmla="val 16667"/>
            </a:avLst>
          </a:prstGeom>
          <a:solidFill>
            <a:srgbClr val="CAF6B8"/>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215" dirty="0">
              <a:solidFill>
                <a:schemeClr val="tx1"/>
              </a:solidFill>
              <a:latin typeface="Century Gothic" panose="020B0502020202020204" pitchFamily="34" charset="0"/>
            </a:endParaRPr>
          </a:p>
        </p:txBody>
      </p:sp>
      <p:sp>
        <p:nvSpPr>
          <p:cNvPr id="6" name="Rounded Rectangular Callout 5"/>
          <p:cNvSpPr/>
          <p:nvPr/>
        </p:nvSpPr>
        <p:spPr>
          <a:xfrm>
            <a:off x="4812084" y="826959"/>
            <a:ext cx="3852258" cy="2208848"/>
          </a:xfrm>
          <a:prstGeom prst="wedgeRoundRectCallout">
            <a:avLst>
              <a:gd name="adj1" fmla="val 11408"/>
              <a:gd name="adj2" fmla="val -80104"/>
              <a:gd name="adj3" fmla="val 16667"/>
            </a:avLst>
          </a:prstGeom>
          <a:solidFill>
            <a:srgbClr val="FFD79B"/>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215" dirty="0">
              <a:solidFill>
                <a:schemeClr val="tx1"/>
              </a:solidFill>
              <a:latin typeface="Century Gothic" panose="020B0502020202020204" pitchFamily="34" charset="0"/>
            </a:endParaRPr>
          </a:p>
        </p:txBody>
      </p:sp>
      <p:sp>
        <p:nvSpPr>
          <p:cNvPr id="7" name="Rounded Rectangular Callout 6"/>
          <p:cNvSpPr/>
          <p:nvPr/>
        </p:nvSpPr>
        <p:spPr>
          <a:xfrm>
            <a:off x="2524796" y="3212976"/>
            <a:ext cx="3589322" cy="2263760"/>
          </a:xfrm>
          <a:prstGeom prst="wedgeRoundRectCallout">
            <a:avLst>
              <a:gd name="adj1" fmla="val 67803"/>
              <a:gd name="adj2" fmla="val 12458"/>
              <a:gd name="adj3" fmla="val 16667"/>
            </a:avLst>
          </a:prstGeom>
          <a:solidFill>
            <a:srgbClr val="EACAFE"/>
          </a:solidFill>
          <a:ln w="38100">
            <a:solidFill>
              <a:srgbClr val="CC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215" dirty="0">
              <a:solidFill>
                <a:schemeClr val="tx1"/>
              </a:solidFill>
              <a:latin typeface="Century Gothic" panose="020B0502020202020204" pitchFamily="34" charset="0"/>
            </a:endParaRPr>
          </a:p>
        </p:txBody>
      </p:sp>
      <p:sp>
        <p:nvSpPr>
          <p:cNvPr id="8" name="Text Placeholder 7"/>
          <p:cNvSpPr>
            <a:spLocks noGrp="1"/>
          </p:cNvSpPr>
          <p:nvPr>
            <p:ph type="body" sz="quarter" idx="10" hasCustomPrompt="1"/>
          </p:nvPr>
        </p:nvSpPr>
        <p:spPr>
          <a:xfrm>
            <a:off x="671147" y="827088"/>
            <a:ext cx="3620966" cy="2208212"/>
          </a:xfrm>
          <a:prstGeom prst="rect">
            <a:avLst/>
          </a:prstGeom>
        </p:spPr>
        <p:txBody>
          <a:bodyPr/>
          <a:lstStyle>
            <a:lvl1pPr marL="0" indent="0">
              <a:buNone/>
              <a:defRPr sz="2215" baseline="0">
                <a:latin typeface="Century Gothic" panose="020B0502020202020204" pitchFamily="34" charset="0"/>
              </a:defRPr>
            </a:lvl1pPr>
          </a:lstStyle>
          <a:p>
            <a:pPr lvl="0"/>
            <a:r>
              <a:rPr lang="en-GB" dirty="0"/>
              <a:t>Opinion 1</a:t>
            </a:r>
          </a:p>
        </p:txBody>
      </p:sp>
      <p:sp>
        <p:nvSpPr>
          <p:cNvPr id="9" name="Text Placeholder 7"/>
          <p:cNvSpPr>
            <a:spLocks noGrp="1"/>
          </p:cNvSpPr>
          <p:nvPr>
            <p:ph type="body" sz="quarter" idx="11" hasCustomPrompt="1"/>
          </p:nvPr>
        </p:nvSpPr>
        <p:spPr>
          <a:xfrm>
            <a:off x="4927730" y="826959"/>
            <a:ext cx="3620966" cy="2208212"/>
          </a:xfrm>
          <a:prstGeom prst="rect">
            <a:avLst/>
          </a:prstGeom>
        </p:spPr>
        <p:txBody>
          <a:bodyPr/>
          <a:lstStyle>
            <a:lvl1pPr marL="0" indent="0">
              <a:buNone/>
              <a:defRPr sz="2215" baseline="0">
                <a:latin typeface="Century Gothic" panose="020B0502020202020204" pitchFamily="34" charset="0"/>
              </a:defRPr>
            </a:lvl1pPr>
          </a:lstStyle>
          <a:p>
            <a:pPr lvl="0"/>
            <a:r>
              <a:rPr lang="en-GB" dirty="0"/>
              <a:t>Opinion 2</a:t>
            </a:r>
          </a:p>
        </p:txBody>
      </p:sp>
      <p:sp>
        <p:nvSpPr>
          <p:cNvPr id="10" name="Text Placeholder 7"/>
          <p:cNvSpPr>
            <a:spLocks noGrp="1"/>
          </p:cNvSpPr>
          <p:nvPr>
            <p:ph type="body" sz="quarter" idx="12" hasCustomPrompt="1"/>
          </p:nvPr>
        </p:nvSpPr>
        <p:spPr>
          <a:xfrm>
            <a:off x="2577933" y="3268524"/>
            <a:ext cx="3620966" cy="2208212"/>
          </a:xfrm>
          <a:prstGeom prst="rect">
            <a:avLst/>
          </a:prstGeom>
        </p:spPr>
        <p:txBody>
          <a:bodyPr/>
          <a:lstStyle>
            <a:lvl1pPr marL="0" indent="0">
              <a:buNone/>
              <a:defRPr sz="2215" baseline="0">
                <a:latin typeface="Century Gothic" panose="020B0502020202020204" pitchFamily="34" charset="0"/>
              </a:defRPr>
            </a:lvl1pPr>
          </a:lstStyle>
          <a:p>
            <a:pPr lvl="0"/>
            <a:r>
              <a:rPr lang="en-GB" dirty="0"/>
              <a:t>Opinion 3</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02" y="5476737"/>
            <a:ext cx="9144000" cy="1452315"/>
          </a:xfrm>
          <a:prstGeom prst="rect">
            <a:avLst/>
          </a:prstGeom>
        </p:spPr>
      </p:pic>
    </p:spTree>
    <p:extLst>
      <p:ext uri="{BB962C8B-B14F-4D97-AF65-F5344CB8AC3E}">
        <p14:creationId xmlns:p14="http://schemas.microsoft.com/office/powerpoint/2010/main" val="40598121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Dual Coding Slide">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534866" y="860425"/>
            <a:ext cx="3509944" cy="5196343"/>
          </a:xfrm>
          <a:prstGeom prst="rect">
            <a:avLst/>
          </a:prstGeom>
        </p:spPr>
        <p:txBody>
          <a:bodyPr/>
          <a:lstStyle>
            <a:lvl1pPr marL="0" indent="0">
              <a:buNone/>
              <a:defRPr baseline="0">
                <a:latin typeface="Century Gothic" panose="020B0502020202020204" pitchFamily="34" charset="0"/>
              </a:defRPr>
            </a:lvl1pPr>
          </a:lstStyle>
          <a:p>
            <a:pPr lvl="0"/>
            <a:r>
              <a:rPr lang="en-GB" dirty="0"/>
              <a:t>Enter text here</a:t>
            </a:r>
          </a:p>
        </p:txBody>
      </p:sp>
      <p:sp>
        <p:nvSpPr>
          <p:cNvPr id="13" name="Online Image Placeholder 12"/>
          <p:cNvSpPr>
            <a:spLocks noGrp="1"/>
          </p:cNvSpPr>
          <p:nvPr>
            <p:ph type="clipArt" sz="quarter" idx="11"/>
          </p:nvPr>
        </p:nvSpPr>
        <p:spPr>
          <a:xfrm>
            <a:off x="4454770" y="860425"/>
            <a:ext cx="4353658" cy="5195888"/>
          </a:xfrm>
          <a:prstGeom prst="rect">
            <a:avLst/>
          </a:prstGeom>
        </p:spPr>
        <p:txBody>
          <a:bodyPr/>
          <a:lstStyle>
            <a:lvl1pPr marL="0" indent="0">
              <a:buNone/>
              <a:defRPr>
                <a:latin typeface="Century Gothic" panose="020B0502020202020204" pitchFamily="34" charset="0"/>
              </a:defRPr>
            </a:lvl1pPr>
          </a:lstStyle>
          <a:p>
            <a:r>
              <a:rPr lang="en-US" dirty="0"/>
              <a:t>Click icon to add online image</a:t>
            </a:r>
            <a:endParaRPr lang="en-GB" dirty="0"/>
          </a:p>
        </p:txBody>
      </p:sp>
    </p:spTree>
    <p:extLst>
      <p:ext uri="{BB962C8B-B14F-4D97-AF65-F5344CB8AC3E}">
        <p14:creationId xmlns:p14="http://schemas.microsoft.com/office/powerpoint/2010/main" val="14128932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ming out of the PI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DD47988-26C2-4206-8A36-265B82C4237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51579" y="0"/>
            <a:ext cx="7192422" cy="5509696"/>
          </a:xfrm>
          <a:prstGeom prst="rect">
            <a:avLst/>
          </a:prstGeom>
        </p:spPr>
      </p:pic>
      <p:sp>
        <p:nvSpPr>
          <p:cNvPr id="11" name="Rectangle 10">
            <a:extLst>
              <a:ext uri="{FF2B5EF4-FFF2-40B4-BE49-F238E27FC236}">
                <a16:creationId xmlns:a16="http://schemas.microsoft.com/office/drawing/2014/main" id="{5ECE2403-A1BA-4BDF-A529-780D63BE1232}"/>
              </a:ext>
            </a:extLst>
          </p:cNvPr>
          <p:cNvSpPr/>
          <p:nvPr/>
        </p:nvSpPr>
        <p:spPr>
          <a:xfrm>
            <a:off x="7588880" y="4211123"/>
            <a:ext cx="1555120" cy="1323439"/>
          </a:xfrm>
          <a:prstGeom prst="rect">
            <a:avLst/>
          </a:prstGeom>
          <a:solidFill>
            <a:srgbClr val="BAA9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entury Gothic" panose="020B0502020202020204" pitchFamily="34"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208" y="27537"/>
            <a:ext cx="9144000" cy="6837984"/>
          </a:xfrm>
          <a:prstGeom prst="rect">
            <a:avLst/>
          </a:prstGeom>
        </p:spPr>
      </p:pic>
      <p:pic>
        <p:nvPicPr>
          <p:cNvPr id="12" name="Picture 11">
            <a:extLst>
              <a:ext uri="{FF2B5EF4-FFF2-40B4-BE49-F238E27FC236}">
                <a16:creationId xmlns:a16="http://schemas.microsoft.com/office/drawing/2014/main" id="{DB2B093E-0EE6-4FB9-BDA1-71CB3231CBF8}"/>
              </a:ext>
            </a:extLst>
          </p:cNvPr>
          <p:cNvPicPr>
            <a:picLocks noChangeAspect="1"/>
          </p:cNvPicPr>
          <p:nvPr/>
        </p:nvPicPr>
        <p:blipFill rotWithShape="1">
          <a:blip r:embed="rId4"/>
          <a:srcRect t="3916"/>
          <a:stretch/>
        </p:blipFill>
        <p:spPr>
          <a:xfrm>
            <a:off x="7017296" y="4324543"/>
            <a:ext cx="2090496" cy="2469766"/>
          </a:xfrm>
          <a:prstGeom prst="rect">
            <a:avLst/>
          </a:prstGeom>
        </p:spPr>
      </p:pic>
    </p:spTree>
    <p:extLst>
      <p:ext uri="{BB962C8B-B14F-4D97-AF65-F5344CB8AC3E}">
        <p14:creationId xmlns:p14="http://schemas.microsoft.com/office/powerpoint/2010/main" val="40264527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1_Learning Pit Plenary">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95143" y="843683"/>
            <a:ext cx="5942472" cy="4552182"/>
          </a:xfrm>
          <a:prstGeom prst="rect">
            <a:avLst/>
          </a:prstGeom>
        </p:spPr>
      </p:pic>
      <p:sp>
        <p:nvSpPr>
          <p:cNvPr id="4" name="Text Placeholder 3">
            <a:extLst>
              <a:ext uri="{FF2B5EF4-FFF2-40B4-BE49-F238E27FC236}">
                <a16:creationId xmlns:a16="http://schemas.microsoft.com/office/drawing/2014/main" id="{1F48FCC1-3336-4F09-8176-A97664C37947}"/>
              </a:ext>
            </a:extLst>
          </p:cNvPr>
          <p:cNvSpPr>
            <a:spLocks noGrp="1"/>
          </p:cNvSpPr>
          <p:nvPr>
            <p:ph type="body" sz="quarter" idx="10" hasCustomPrompt="1"/>
          </p:nvPr>
        </p:nvSpPr>
        <p:spPr>
          <a:xfrm>
            <a:off x="106974" y="843684"/>
            <a:ext cx="2892669" cy="4552230"/>
          </a:xfrm>
          <a:prstGeom prst="rect">
            <a:avLst/>
          </a:prstGeom>
        </p:spPr>
        <p:txBody>
          <a:bodyPr/>
          <a:lstStyle>
            <a:lvl1pPr marL="422041" indent="-422041">
              <a:buFont typeface="+mj-lt"/>
              <a:buAutoNum type="arabicPeriod"/>
              <a:defRPr sz="1846">
                <a:latin typeface="Century Gothic" panose="020B0502020202020204" pitchFamily="34" charset="0"/>
              </a:defRPr>
            </a:lvl1pPr>
            <a:lvl2pPr>
              <a:defRPr sz="1662"/>
            </a:lvl2pPr>
            <a:lvl3pPr>
              <a:defRPr sz="1477"/>
            </a:lvl3pPr>
            <a:lvl4pPr>
              <a:defRPr sz="1292"/>
            </a:lvl4pPr>
            <a:lvl5pPr>
              <a:defRPr sz="1292"/>
            </a:lvl5pPr>
          </a:lstStyle>
          <a:p>
            <a:pPr lvl="0"/>
            <a:r>
              <a:rPr lang="en-US" dirty="0"/>
              <a:t>How did you ….</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410988"/>
            <a:ext cx="9144000" cy="1447012"/>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738" y="-125665"/>
            <a:ext cx="8970338" cy="969348"/>
          </a:xfrm>
          <a:prstGeom prst="rect">
            <a:avLst/>
          </a:prstGeom>
        </p:spPr>
      </p:pic>
    </p:spTree>
    <p:extLst>
      <p:ext uri="{BB962C8B-B14F-4D97-AF65-F5344CB8AC3E}">
        <p14:creationId xmlns:p14="http://schemas.microsoft.com/office/powerpoint/2010/main" val="296972656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LTM Review Plenary">
    <p:spTree>
      <p:nvGrpSpPr>
        <p:cNvPr id="1" name=""/>
        <p:cNvGrpSpPr/>
        <p:nvPr/>
      </p:nvGrpSpPr>
      <p:grpSpPr>
        <a:xfrm>
          <a:off x="0" y="0"/>
          <a:ext cx="0" cy="0"/>
          <a:chOff x="0" y="0"/>
          <a:chExt cx="0" cy="0"/>
        </a:xfrm>
      </p:grpSpPr>
      <p:pic>
        <p:nvPicPr>
          <p:cNvPr id="1026" name="Picture 2" descr="MEMORY LEARNING AND IMPROVING CONCENTR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84767" y="3439027"/>
            <a:ext cx="4546191" cy="203896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37258" y="425355"/>
            <a:ext cx="4001290" cy="3063210"/>
          </a:xfrm>
          <a:prstGeom prst="rect">
            <a:avLst/>
          </a:prstGeom>
        </p:spPr>
      </p:pic>
      <p:sp>
        <p:nvSpPr>
          <p:cNvPr id="3" name="Text Placeholder 2"/>
          <p:cNvSpPr>
            <a:spLocks noGrp="1"/>
          </p:cNvSpPr>
          <p:nvPr>
            <p:ph type="body" sz="quarter" idx="10" hasCustomPrompt="1"/>
          </p:nvPr>
        </p:nvSpPr>
        <p:spPr>
          <a:xfrm>
            <a:off x="215412" y="630239"/>
            <a:ext cx="4060580" cy="4694237"/>
          </a:xfrm>
          <a:prstGeom prst="rect">
            <a:avLst/>
          </a:prstGeom>
        </p:spPr>
        <p:txBody>
          <a:bodyPr/>
          <a:lstStyle>
            <a:lvl1pPr marL="0" indent="0">
              <a:buNone/>
              <a:defRPr baseline="0">
                <a:latin typeface="Century Gothic" panose="020B0502020202020204" pitchFamily="34" charset="0"/>
              </a:defRPr>
            </a:lvl1pPr>
          </a:lstStyle>
          <a:p>
            <a:pPr lvl="0"/>
            <a:r>
              <a:rPr lang="en-US" dirty="0"/>
              <a:t>Insert something you want students to move to long term memory.</a:t>
            </a:r>
            <a:endParaRPr lang="en-GB" dirty="0"/>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649" y="5477994"/>
            <a:ext cx="9209649" cy="1452315"/>
          </a:xfrm>
          <a:prstGeom prst="rect">
            <a:avLst/>
          </a:prstGeom>
        </p:spPr>
      </p:pic>
    </p:spTree>
    <p:extLst>
      <p:ext uri="{BB962C8B-B14F-4D97-AF65-F5344CB8AC3E}">
        <p14:creationId xmlns:p14="http://schemas.microsoft.com/office/powerpoint/2010/main" val="30424463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2_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E360CD3-7721-44D0-8FFB-927ADAF32C59}"/>
              </a:ext>
            </a:extLst>
          </p:cNvPr>
          <p:cNvPicPr>
            <a:picLocks noChangeAspect="1"/>
          </p:cNvPicPr>
          <p:nvPr/>
        </p:nvPicPr>
        <p:blipFill rotWithShape="1">
          <a:blip r:embed="rId2"/>
          <a:srcRect t="3916"/>
          <a:stretch/>
        </p:blipFill>
        <p:spPr>
          <a:xfrm>
            <a:off x="5486852" y="1651858"/>
            <a:ext cx="2984272" cy="3525695"/>
          </a:xfrm>
          <a:prstGeom prst="rect">
            <a:avLst/>
          </a:prstGeom>
        </p:spPr>
      </p:pic>
      <p:sp>
        <p:nvSpPr>
          <p:cNvPr id="4" name="TextBox 3">
            <a:extLst>
              <a:ext uri="{FF2B5EF4-FFF2-40B4-BE49-F238E27FC236}">
                <a16:creationId xmlns:a16="http://schemas.microsoft.com/office/drawing/2014/main" id="{5FF7DDB1-CE0F-46B2-89E0-AA9DA7C77A2E}"/>
              </a:ext>
            </a:extLst>
          </p:cNvPr>
          <p:cNvSpPr txBox="1"/>
          <p:nvPr/>
        </p:nvSpPr>
        <p:spPr>
          <a:xfrm>
            <a:off x="407134" y="8190"/>
            <a:ext cx="8355760" cy="433196"/>
          </a:xfrm>
          <a:prstGeom prst="rect">
            <a:avLst/>
          </a:prstGeom>
          <a:noFill/>
        </p:spPr>
        <p:txBody>
          <a:bodyPr wrap="square" rtlCol="0">
            <a:spAutoFit/>
          </a:bodyPr>
          <a:lstStyle/>
          <a:p>
            <a:pPr algn="ctr"/>
            <a:r>
              <a:rPr lang="en-GB" sz="2215" u="sng" dirty="0">
                <a:latin typeface="Century Gothic" panose="020B0502020202020204" pitchFamily="34" charset="0"/>
              </a:rPr>
              <a:t>Metacognitive Reflection</a:t>
            </a:r>
          </a:p>
        </p:txBody>
      </p:sp>
      <p:sp>
        <p:nvSpPr>
          <p:cNvPr id="5" name="Text Placeholder 2"/>
          <p:cNvSpPr>
            <a:spLocks noGrp="1"/>
          </p:cNvSpPr>
          <p:nvPr>
            <p:ph type="body" sz="quarter" idx="10" hasCustomPrompt="1"/>
          </p:nvPr>
        </p:nvSpPr>
        <p:spPr>
          <a:xfrm>
            <a:off x="215412" y="630239"/>
            <a:ext cx="4060580" cy="4694237"/>
          </a:xfrm>
          <a:prstGeom prst="rect">
            <a:avLst/>
          </a:prstGeom>
        </p:spPr>
        <p:txBody>
          <a:bodyPr/>
          <a:lstStyle>
            <a:lvl1pPr marL="0" indent="0">
              <a:buNone/>
              <a:defRPr baseline="0">
                <a:latin typeface="Century Gothic" panose="020B0502020202020204" pitchFamily="34" charset="0"/>
              </a:defRPr>
            </a:lvl1pPr>
          </a:lstStyle>
          <a:p>
            <a:pPr lvl="0"/>
            <a:r>
              <a:rPr lang="en-US" dirty="0"/>
              <a:t>Insert some aspect of learning you want students to reflect on from the lesson (especially a challenging aspect)</a:t>
            </a:r>
            <a:endParaRPr lang="en-GB"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684" y="5484859"/>
            <a:ext cx="9144000" cy="1452315"/>
          </a:xfrm>
          <a:prstGeom prst="rect">
            <a:avLst/>
          </a:prstGeom>
        </p:spPr>
      </p:pic>
    </p:spTree>
    <p:extLst>
      <p:ext uri="{BB962C8B-B14F-4D97-AF65-F5344CB8AC3E}">
        <p14:creationId xmlns:p14="http://schemas.microsoft.com/office/powerpoint/2010/main" val="4600710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fld id="{8055B518-AD70-4A16-9C79-85D98F9EA468}" type="datetimeFigureOut">
              <a:rPr lang="en-GB" smtClean="0">
                <a:solidFill>
                  <a:prstClr val="black">
                    <a:tint val="75000"/>
                  </a:prstClr>
                </a:solidFill>
              </a:rPr>
              <a:pPr/>
              <a:t>16/07/2026</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Century Gothic" panose="020B0502020202020204" pitchFamily="34" charset="0"/>
              </a:defRPr>
            </a:lvl1p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atin typeface="Century Gothic" panose="020B0502020202020204" pitchFamily="34" charset="0"/>
              </a:defRPr>
            </a:lvl1pPr>
          </a:lstStyle>
          <a:p>
            <a:fld id="{9DBB8322-8D5F-4584-929B-6AA34E39E835}"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6705334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Bell Activity Meta">
    <p:spTree>
      <p:nvGrpSpPr>
        <p:cNvPr id="1" name=""/>
        <p:cNvGrpSpPr/>
        <p:nvPr/>
      </p:nvGrpSpPr>
      <p:grpSpPr>
        <a:xfrm>
          <a:off x="0" y="0"/>
          <a:ext cx="0" cy="0"/>
          <a:chOff x="0" y="0"/>
          <a:chExt cx="0" cy="0"/>
        </a:xfrm>
      </p:grpSpPr>
      <p:sp>
        <p:nvSpPr>
          <p:cNvPr id="12" name="Rounded Rectangular Callout 11"/>
          <p:cNvSpPr/>
          <p:nvPr/>
        </p:nvSpPr>
        <p:spPr>
          <a:xfrm>
            <a:off x="149971" y="2708690"/>
            <a:ext cx="3095505" cy="3511806"/>
          </a:xfrm>
          <a:prstGeom prst="wedgeRoundRectCallout">
            <a:avLst>
              <a:gd name="adj1" fmla="val -13336"/>
              <a:gd name="adj2" fmla="val -54077"/>
              <a:gd name="adj3" fmla="val 16667"/>
            </a:avLst>
          </a:prstGeom>
          <a:solidFill>
            <a:srgbClr val="FDCBCB"/>
          </a:solidFill>
          <a:ln w="28575">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entury Gothic" panose="020B0502020202020204" pitchFamily="34" charset="0"/>
            </a:endParaRPr>
          </a:p>
        </p:txBody>
      </p:sp>
      <p:sp>
        <p:nvSpPr>
          <p:cNvPr id="2" name="Title 1"/>
          <p:cNvSpPr>
            <a:spLocks noGrp="1"/>
          </p:cNvSpPr>
          <p:nvPr>
            <p:ph type="ctrTitle" hasCustomPrompt="1"/>
          </p:nvPr>
        </p:nvSpPr>
        <p:spPr>
          <a:xfrm>
            <a:off x="1337361" y="1"/>
            <a:ext cx="6033318" cy="757953"/>
          </a:xfrm>
          <a:prstGeom prst="rect">
            <a:avLst/>
          </a:prstGeom>
        </p:spPr>
        <p:txBody>
          <a:bodyPr anchor="b">
            <a:normAutofit/>
          </a:bodyPr>
          <a:lstStyle>
            <a:lvl1pPr algn="ctr">
              <a:defRPr sz="3323">
                <a:latin typeface="Century Gothic" panose="020B0502020202020204" pitchFamily="34" charset="0"/>
              </a:defRPr>
            </a:lvl1pPr>
          </a:lstStyle>
          <a:p>
            <a:r>
              <a:rPr lang="en-US" dirty="0"/>
              <a:t>Lesson Title</a:t>
            </a:r>
          </a:p>
        </p:txBody>
      </p:sp>
      <p:sp>
        <p:nvSpPr>
          <p:cNvPr id="3" name="Subtitle 2"/>
          <p:cNvSpPr>
            <a:spLocks noGrp="1"/>
          </p:cNvSpPr>
          <p:nvPr>
            <p:ph type="subTitle" idx="1" hasCustomPrompt="1"/>
          </p:nvPr>
        </p:nvSpPr>
        <p:spPr>
          <a:xfrm>
            <a:off x="149971" y="3044455"/>
            <a:ext cx="3095505" cy="2815433"/>
          </a:xfrm>
          <a:prstGeom prst="rect">
            <a:avLst/>
          </a:prstGeom>
        </p:spPr>
        <p:txBody>
          <a:bodyPr>
            <a:noAutofit/>
          </a:bodyPr>
          <a:lstStyle>
            <a:lvl1pPr marL="0" indent="0" algn="l">
              <a:buNone/>
              <a:defRPr sz="1662">
                <a:latin typeface="Century Gothic" panose="020B0502020202020204" pitchFamily="34" charset="0"/>
              </a:defRPr>
            </a:lvl1pPr>
            <a:lvl2pPr marL="422041" indent="0" algn="ctr">
              <a:buNone/>
              <a:defRPr sz="1846"/>
            </a:lvl2pPr>
            <a:lvl3pPr marL="844083" indent="0" algn="ctr">
              <a:buNone/>
              <a:defRPr sz="1662"/>
            </a:lvl3pPr>
            <a:lvl4pPr marL="1266124" indent="0" algn="ctr">
              <a:buNone/>
              <a:defRPr sz="1477"/>
            </a:lvl4pPr>
            <a:lvl5pPr marL="1688165" indent="0" algn="ctr">
              <a:buNone/>
              <a:defRPr sz="1477"/>
            </a:lvl5pPr>
            <a:lvl6pPr marL="2110207" indent="0" algn="ctr">
              <a:buNone/>
              <a:defRPr sz="1477"/>
            </a:lvl6pPr>
            <a:lvl7pPr marL="2532248" indent="0" algn="ctr">
              <a:buNone/>
              <a:defRPr sz="1477"/>
            </a:lvl7pPr>
            <a:lvl8pPr marL="2954289" indent="0" algn="ctr">
              <a:buNone/>
              <a:defRPr sz="1477"/>
            </a:lvl8pPr>
            <a:lvl9pPr marL="3376331" indent="0" algn="ctr">
              <a:buNone/>
              <a:defRPr sz="1477"/>
            </a:lvl9pPr>
          </a:lstStyle>
          <a:p>
            <a:pPr lvl="0"/>
            <a:r>
              <a:rPr lang="en-GB" dirty="0"/>
              <a:t>Metacognition Bell Activity</a:t>
            </a:r>
          </a:p>
        </p:txBody>
      </p:sp>
      <p:pic>
        <p:nvPicPr>
          <p:cNvPr id="13" name="Pictur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7858" y="2711247"/>
            <a:ext cx="4615607" cy="3354592"/>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2564" y="702345"/>
            <a:ext cx="8717097" cy="1865538"/>
          </a:xfrm>
          <a:prstGeom prst="rect">
            <a:avLst/>
          </a:prstGeom>
        </p:spPr>
      </p:pic>
      <p:sp>
        <p:nvSpPr>
          <p:cNvPr id="4" name="Date Placeholder 3"/>
          <p:cNvSpPr>
            <a:spLocks noGrp="1"/>
          </p:cNvSpPr>
          <p:nvPr>
            <p:ph type="dt" sz="half" idx="10"/>
          </p:nvPr>
        </p:nvSpPr>
        <p:spPr/>
        <p:txBody>
          <a:bodyPr/>
          <a:lstStyle>
            <a:lvl1pPr>
              <a:defRPr>
                <a:latin typeface="Century Gothic" panose="020B0502020202020204" pitchFamily="34" charset="0"/>
              </a:defRPr>
            </a:lvl1pPr>
          </a:lstStyle>
          <a:p>
            <a:fld id="{97E6C04D-EF72-4480-A5F5-2606EA375783}" type="datetime1">
              <a:rPr lang="en-GB" smtClean="0"/>
              <a:pPr/>
              <a:t>16/07/2026</a:t>
            </a:fld>
            <a:endParaRPr lang="en-GB" dirty="0"/>
          </a:p>
        </p:txBody>
      </p:sp>
    </p:spTree>
    <p:extLst>
      <p:ext uri="{BB962C8B-B14F-4D97-AF65-F5344CB8AC3E}">
        <p14:creationId xmlns:p14="http://schemas.microsoft.com/office/powerpoint/2010/main" val="10331896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1_Bell Activity Meta">
    <p:spTree>
      <p:nvGrpSpPr>
        <p:cNvPr id="1" name=""/>
        <p:cNvGrpSpPr/>
        <p:nvPr/>
      </p:nvGrpSpPr>
      <p:grpSpPr>
        <a:xfrm>
          <a:off x="0" y="0"/>
          <a:ext cx="0" cy="0"/>
          <a:chOff x="0" y="0"/>
          <a:chExt cx="0" cy="0"/>
        </a:xfrm>
      </p:grpSpPr>
      <p:sp>
        <p:nvSpPr>
          <p:cNvPr id="12" name="Rounded Rectangular Callout 11"/>
          <p:cNvSpPr/>
          <p:nvPr/>
        </p:nvSpPr>
        <p:spPr>
          <a:xfrm>
            <a:off x="149971" y="2708690"/>
            <a:ext cx="3095505" cy="3511806"/>
          </a:xfrm>
          <a:prstGeom prst="wedgeRoundRectCallout">
            <a:avLst>
              <a:gd name="adj1" fmla="val -13336"/>
              <a:gd name="adj2" fmla="val -54077"/>
              <a:gd name="adj3" fmla="val 16667"/>
            </a:avLst>
          </a:prstGeom>
          <a:solidFill>
            <a:srgbClr val="FDCBCB"/>
          </a:solidFill>
          <a:ln w="28575">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entury Gothic" panose="020B0502020202020204" pitchFamily="34" charset="0"/>
            </a:endParaRPr>
          </a:p>
        </p:txBody>
      </p:sp>
      <p:sp>
        <p:nvSpPr>
          <p:cNvPr id="2" name="Title 1"/>
          <p:cNvSpPr>
            <a:spLocks noGrp="1"/>
          </p:cNvSpPr>
          <p:nvPr>
            <p:ph type="ctrTitle" hasCustomPrompt="1"/>
          </p:nvPr>
        </p:nvSpPr>
        <p:spPr>
          <a:xfrm>
            <a:off x="1356118" y="-55608"/>
            <a:ext cx="6033318" cy="757953"/>
          </a:xfrm>
          <a:prstGeom prst="rect">
            <a:avLst/>
          </a:prstGeom>
        </p:spPr>
        <p:txBody>
          <a:bodyPr anchor="b">
            <a:normAutofit/>
          </a:bodyPr>
          <a:lstStyle>
            <a:lvl1pPr algn="ctr">
              <a:defRPr sz="3323">
                <a:latin typeface="Century Gothic" panose="020B0502020202020204" pitchFamily="34" charset="0"/>
              </a:defRPr>
            </a:lvl1pPr>
          </a:lstStyle>
          <a:p>
            <a:r>
              <a:rPr lang="en-US" dirty="0"/>
              <a:t>Lesson Title</a:t>
            </a:r>
          </a:p>
        </p:txBody>
      </p:sp>
      <p:sp>
        <p:nvSpPr>
          <p:cNvPr id="3" name="Subtitle 2"/>
          <p:cNvSpPr>
            <a:spLocks noGrp="1"/>
          </p:cNvSpPr>
          <p:nvPr>
            <p:ph type="subTitle" idx="1" hasCustomPrompt="1"/>
          </p:nvPr>
        </p:nvSpPr>
        <p:spPr>
          <a:xfrm>
            <a:off x="149971" y="3044455"/>
            <a:ext cx="3095505" cy="2815433"/>
          </a:xfrm>
          <a:prstGeom prst="rect">
            <a:avLst/>
          </a:prstGeom>
        </p:spPr>
        <p:txBody>
          <a:bodyPr>
            <a:noAutofit/>
          </a:bodyPr>
          <a:lstStyle>
            <a:lvl1pPr marL="0" indent="0" algn="l">
              <a:buNone/>
              <a:defRPr sz="1662">
                <a:latin typeface="Century Gothic" panose="020B0502020202020204" pitchFamily="34" charset="0"/>
              </a:defRPr>
            </a:lvl1pPr>
            <a:lvl2pPr marL="422041" indent="0" algn="ctr">
              <a:buNone/>
              <a:defRPr sz="1846"/>
            </a:lvl2pPr>
            <a:lvl3pPr marL="844083" indent="0" algn="ctr">
              <a:buNone/>
              <a:defRPr sz="1662"/>
            </a:lvl3pPr>
            <a:lvl4pPr marL="1266124" indent="0" algn="ctr">
              <a:buNone/>
              <a:defRPr sz="1477"/>
            </a:lvl4pPr>
            <a:lvl5pPr marL="1688165" indent="0" algn="ctr">
              <a:buNone/>
              <a:defRPr sz="1477"/>
            </a:lvl5pPr>
            <a:lvl6pPr marL="2110207" indent="0" algn="ctr">
              <a:buNone/>
              <a:defRPr sz="1477"/>
            </a:lvl6pPr>
            <a:lvl7pPr marL="2532248" indent="0" algn="ctr">
              <a:buNone/>
              <a:defRPr sz="1477"/>
            </a:lvl7pPr>
            <a:lvl8pPr marL="2954289" indent="0" algn="ctr">
              <a:buNone/>
              <a:defRPr sz="1477"/>
            </a:lvl8pPr>
            <a:lvl9pPr marL="3376331" indent="0" algn="ctr">
              <a:buNone/>
              <a:defRPr sz="1477"/>
            </a:lvl9pPr>
          </a:lstStyle>
          <a:p>
            <a:pPr lvl="0"/>
            <a:r>
              <a:rPr lang="en-GB" dirty="0"/>
              <a:t>Metacognition Bell Activity</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2564" y="702345"/>
            <a:ext cx="8717097" cy="1865538"/>
          </a:xfrm>
          <a:prstGeom prst="rect">
            <a:avLst/>
          </a:prstGeom>
        </p:spPr>
      </p:pic>
      <p:pic>
        <p:nvPicPr>
          <p:cNvPr id="8" name="Picture 7">
            <a:extLst>
              <a:ext uri="{FF2B5EF4-FFF2-40B4-BE49-F238E27FC236}">
                <a16:creationId xmlns:a16="http://schemas.microsoft.com/office/drawing/2014/main" id="{975BE03A-0F08-4D5C-A557-569015C9AEDF}"/>
              </a:ext>
            </a:extLst>
          </p:cNvPr>
          <p:cNvPicPr>
            <a:picLocks noChangeAspect="1"/>
          </p:cNvPicPr>
          <p:nvPr/>
        </p:nvPicPr>
        <p:blipFill rotWithShape="1">
          <a:blip r:embed="rId3"/>
          <a:srcRect t="3916"/>
          <a:stretch/>
        </p:blipFill>
        <p:spPr>
          <a:xfrm>
            <a:off x="6448237" y="2905104"/>
            <a:ext cx="2481425" cy="2931619"/>
          </a:xfrm>
          <a:prstGeom prst="rect">
            <a:avLst/>
          </a:prstGeom>
        </p:spPr>
      </p:pic>
      <p:sp>
        <p:nvSpPr>
          <p:cNvPr id="4" name="Date Placeholder 3"/>
          <p:cNvSpPr>
            <a:spLocks noGrp="1"/>
          </p:cNvSpPr>
          <p:nvPr>
            <p:ph type="dt" sz="half" idx="10"/>
          </p:nvPr>
        </p:nvSpPr>
        <p:spPr/>
        <p:txBody>
          <a:bodyPr/>
          <a:lstStyle>
            <a:lvl1pPr>
              <a:defRPr>
                <a:latin typeface="Century Gothic" panose="020B0502020202020204" pitchFamily="34" charset="0"/>
              </a:defRPr>
            </a:lvl1pPr>
          </a:lstStyle>
          <a:p>
            <a:fld id="{5A5C2FE5-940A-4FDB-AD0C-942B9D65ECC8}" type="datetime1">
              <a:rPr lang="en-GB" smtClean="0"/>
              <a:pPr/>
              <a:t>16/07/2026</a:t>
            </a:fld>
            <a:endParaRPr lang="en-GB" dirty="0"/>
          </a:p>
        </p:txBody>
      </p:sp>
    </p:spTree>
    <p:extLst>
      <p:ext uri="{BB962C8B-B14F-4D97-AF65-F5344CB8AC3E}">
        <p14:creationId xmlns:p14="http://schemas.microsoft.com/office/powerpoint/2010/main" val="5361882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Progress Questions">
    <p:spTree>
      <p:nvGrpSpPr>
        <p:cNvPr id="1" name=""/>
        <p:cNvGrpSpPr/>
        <p:nvPr/>
      </p:nvGrpSpPr>
      <p:grpSpPr>
        <a:xfrm>
          <a:off x="0" y="0"/>
          <a:ext cx="0" cy="0"/>
          <a:chOff x="0" y="0"/>
          <a:chExt cx="0" cy="0"/>
        </a:xfrm>
      </p:grpSpPr>
      <p:pic>
        <p:nvPicPr>
          <p:cNvPr id="27" name="Picture 2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855" y="586111"/>
            <a:ext cx="9094145" cy="1335140"/>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0502" y="4522618"/>
            <a:ext cx="512480" cy="557681"/>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0502" y="3304576"/>
            <a:ext cx="512480" cy="557681"/>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0502" y="2097263"/>
            <a:ext cx="514443" cy="543859"/>
          </a:xfrm>
          <a:prstGeom prst="rect">
            <a:avLst/>
          </a:prstGeom>
        </p:spPr>
      </p:pic>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621" y="5281476"/>
            <a:ext cx="9144000" cy="1680319"/>
          </a:xfrm>
          <a:prstGeom prst="rect">
            <a:avLst/>
          </a:prstGeom>
        </p:spPr>
      </p:pic>
      <p:sp>
        <p:nvSpPr>
          <p:cNvPr id="22" name="Title 1"/>
          <p:cNvSpPr>
            <a:spLocks noGrp="1"/>
          </p:cNvSpPr>
          <p:nvPr>
            <p:ph type="ctrTitle" hasCustomPrompt="1"/>
          </p:nvPr>
        </p:nvSpPr>
        <p:spPr>
          <a:xfrm>
            <a:off x="1318604" y="-142102"/>
            <a:ext cx="6033318" cy="757953"/>
          </a:xfrm>
          <a:prstGeom prst="rect">
            <a:avLst/>
          </a:prstGeom>
        </p:spPr>
        <p:txBody>
          <a:bodyPr anchor="b">
            <a:normAutofit/>
          </a:bodyPr>
          <a:lstStyle>
            <a:lvl1pPr algn="ctr">
              <a:defRPr sz="3323">
                <a:latin typeface="Century Gothic" panose="020B0502020202020204" pitchFamily="34" charset="0"/>
              </a:defRPr>
            </a:lvl1pPr>
          </a:lstStyle>
          <a:p>
            <a:r>
              <a:rPr lang="en-US" dirty="0"/>
              <a:t>Lesson Title</a:t>
            </a:r>
          </a:p>
        </p:txBody>
      </p:sp>
      <p:sp>
        <p:nvSpPr>
          <p:cNvPr id="24" name="Text Placeholder 23"/>
          <p:cNvSpPr>
            <a:spLocks noGrp="1"/>
          </p:cNvSpPr>
          <p:nvPr>
            <p:ph type="body" sz="quarter" idx="10" hasCustomPrompt="1"/>
          </p:nvPr>
        </p:nvSpPr>
        <p:spPr>
          <a:xfrm>
            <a:off x="150501" y="958509"/>
            <a:ext cx="8815308" cy="823198"/>
          </a:xfrm>
          <a:prstGeom prst="rect">
            <a:avLst/>
          </a:prstGeom>
        </p:spPr>
        <p:txBody>
          <a:bodyPr/>
          <a:lstStyle>
            <a:lvl1pPr marL="0" indent="0">
              <a:buNone/>
              <a:defRPr sz="1662" baseline="0">
                <a:latin typeface="Century Gothic" panose="020B0502020202020204" pitchFamily="34" charset="0"/>
              </a:defRPr>
            </a:lvl1pPr>
            <a:lvl2pPr marL="422041" indent="0">
              <a:buNone/>
              <a:defRPr/>
            </a:lvl2pPr>
            <a:lvl3pPr marL="844083" indent="0">
              <a:buNone/>
              <a:defRPr/>
            </a:lvl3pPr>
          </a:lstStyle>
          <a:p>
            <a:pPr lvl="0"/>
            <a:r>
              <a:rPr lang="en-US" dirty="0"/>
              <a:t>Custom vocab here</a:t>
            </a:r>
          </a:p>
        </p:txBody>
      </p:sp>
      <p:sp>
        <p:nvSpPr>
          <p:cNvPr id="29" name="Text Placeholder 28"/>
          <p:cNvSpPr>
            <a:spLocks noGrp="1"/>
          </p:cNvSpPr>
          <p:nvPr>
            <p:ph type="body" sz="quarter" idx="11" hasCustomPrompt="1"/>
          </p:nvPr>
        </p:nvSpPr>
        <p:spPr>
          <a:xfrm>
            <a:off x="835269" y="1921252"/>
            <a:ext cx="7821051" cy="1075949"/>
          </a:xfrm>
          <a:prstGeom prst="rect">
            <a:avLst/>
          </a:prstGeom>
        </p:spPr>
        <p:txBody>
          <a:bodyPr/>
          <a:lstStyle>
            <a:lvl1pPr marL="0" indent="0">
              <a:buNone/>
              <a:defRPr sz="1846">
                <a:latin typeface="Century Gothic" panose="020B0502020202020204" pitchFamily="34" charset="0"/>
              </a:defRPr>
            </a:lvl1pPr>
            <a:lvl3pPr marL="844083" indent="0">
              <a:buNone/>
              <a:defRPr/>
            </a:lvl3pPr>
          </a:lstStyle>
          <a:p>
            <a:r>
              <a:rPr lang="en-GB" sz="1846" dirty="0">
                <a:latin typeface="Century Gothic" panose="020B0502020202020204" pitchFamily="34" charset="0"/>
              </a:rPr>
              <a:t>How might … be further improved?</a:t>
            </a:r>
          </a:p>
          <a:p>
            <a:r>
              <a:rPr lang="en-GB" sz="1846" dirty="0">
                <a:latin typeface="Century Gothic" panose="020B0502020202020204" pitchFamily="34" charset="0"/>
              </a:rPr>
              <a:t>How useful is….</a:t>
            </a:r>
          </a:p>
          <a:p>
            <a:r>
              <a:rPr lang="en-GB" sz="1846" dirty="0">
                <a:latin typeface="Century Gothic" panose="020B0502020202020204" pitchFamily="34" charset="0"/>
              </a:rPr>
              <a:t>How might…. be the best approach?</a:t>
            </a:r>
          </a:p>
        </p:txBody>
      </p:sp>
      <p:sp>
        <p:nvSpPr>
          <p:cNvPr id="30" name="Text Placeholder 28"/>
          <p:cNvSpPr>
            <a:spLocks noGrp="1"/>
          </p:cNvSpPr>
          <p:nvPr>
            <p:ph type="body" sz="quarter" idx="12" hasCustomPrompt="1"/>
          </p:nvPr>
        </p:nvSpPr>
        <p:spPr>
          <a:xfrm>
            <a:off x="835267" y="3239724"/>
            <a:ext cx="7821051" cy="826258"/>
          </a:xfrm>
          <a:prstGeom prst="rect">
            <a:avLst/>
          </a:prstGeom>
        </p:spPr>
        <p:txBody>
          <a:bodyPr/>
          <a:lstStyle>
            <a:lvl1pPr marL="0" indent="0">
              <a:buNone/>
              <a:defRPr sz="1846">
                <a:latin typeface="Century Gothic" panose="020B0502020202020204" pitchFamily="34" charset="0"/>
              </a:defRPr>
            </a:lvl1pPr>
            <a:lvl3pPr marL="844083" indent="0">
              <a:buNone/>
              <a:defRPr/>
            </a:lvl3pPr>
          </a:lstStyle>
          <a:p>
            <a:r>
              <a:rPr lang="en-GB" sz="1846" dirty="0">
                <a:latin typeface="Century Gothic" panose="020B0502020202020204" pitchFamily="34" charset="0"/>
              </a:rPr>
              <a:t>How far is it true that…?</a:t>
            </a:r>
          </a:p>
          <a:p>
            <a:r>
              <a:rPr lang="en-GB" sz="1846" dirty="0">
                <a:latin typeface="Century Gothic" panose="020B0502020202020204" pitchFamily="34" charset="0"/>
              </a:rPr>
              <a:t>How are…?</a:t>
            </a:r>
          </a:p>
        </p:txBody>
      </p:sp>
      <p:sp>
        <p:nvSpPr>
          <p:cNvPr id="31" name="Text Placeholder 28"/>
          <p:cNvSpPr>
            <a:spLocks noGrp="1"/>
          </p:cNvSpPr>
          <p:nvPr>
            <p:ph type="body" sz="quarter" idx="13" hasCustomPrompt="1"/>
          </p:nvPr>
        </p:nvSpPr>
        <p:spPr>
          <a:xfrm>
            <a:off x="835268" y="4388328"/>
            <a:ext cx="7821051" cy="826258"/>
          </a:xfrm>
          <a:prstGeom prst="rect">
            <a:avLst/>
          </a:prstGeom>
        </p:spPr>
        <p:txBody>
          <a:bodyPr/>
          <a:lstStyle>
            <a:lvl1pPr marL="0" indent="0">
              <a:buNone/>
              <a:defRPr sz="1846">
                <a:latin typeface="Century Gothic" panose="020B0502020202020204" pitchFamily="34" charset="0"/>
              </a:defRPr>
            </a:lvl1pPr>
            <a:lvl3pPr marL="844083" indent="0">
              <a:buNone/>
              <a:defRPr/>
            </a:lvl3pPr>
          </a:lstStyle>
          <a:p>
            <a:r>
              <a:rPr lang="en-GB" sz="1846" dirty="0">
                <a:latin typeface="Century Gothic" panose="020B0502020202020204" pitchFamily="34" charset="0"/>
              </a:rPr>
              <a:t>Why are…..?</a:t>
            </a:r>
          </a:p>
          <a:p>
            <a:r>
              <a:rPr lang="en-GB" sz="1846" dirty="0">
                <a:latin typeface="Century Gothic" panose="020B0502020202020204" pitchFamily="34" charset="0"/>
              </a:rPr>
              <a:t>What do….?</a:t>
            </a:r>
          </a:p>
        </p:txBody>
      </p:sp>
      <p:sp>
        <p:nvSpPr>
          <p:cNvPr id="2" name="Date Placeholder 1"/>
          <p:cNvSpPr>
            <a:spLocks noGrp="1"/>
          </p:cNvSpPr>
          <p:nvPr>
            <p:ph type="dt" sz="half" idx="14"/>
          </p:nvPr>
        </p:nvSpPr>
        <p:spPr/>
        <p:txBody>
          <a:bodyPr/>
          <a:lstStyle>
            <a:lvl1pPr>
              <a:defRPr>
                <a:latin typeface="Century Gothic" panose="020B0502020202020204" pitchFamily="34" charset="0"/>
              </a:defRPr>
            </a:lvl1pPr>
          </a:lstStyle>
          <a:p>
            <a:fld id="{90266930-A1C7-452E-8C1B-7EC2A30540C2}" type="datetime1">
              <a:rPr lang="en-GB" smtClean="0"/>
              <a:pPr/>
              <a:t>16/07/2026</a:t>
            </a:fld>
            <a:endParaRPr lang="en-GB" dirty="0"/>
          </a:p>
        </p:txBody>
      </p:sp>
    </p:spTree>
    <p:extLst>
      <p:ext uri="{BB962C8B-B14F-4D97-AF65-F5344CB8AC3E}">
        <p14:creationId xmlns:p14="http://schemas.microsoft.com/office/powerpoint/2010/main" val="26845724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Retrieval Gri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0" y="2086751"/>
          <a:ext cx="9144000" cy="4771251"/>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3636697498"/>
                    </a:ext>
                  </a:extLst>
                </a:gridCol>
                <a:gridCol w="2286000">
                  <a:extLst>
                    <a:ext uri="{9D8B030D-6E8A-4147-A177-3AD203B41FA5}">
                      <a16:colId xmlns:a16="http://schemas.microsoft.com/office/drawing/2014/main" val="3236611520"/>
                    </a:ext>
                  </a:extLst>
                </a:gridCol>
                <a:gridCol w="2286000">
                  <a:extLst>
                    <a:ext uri="{9D8B030D-6E8A-4147-A177-3AD203B41FA5}">
                      <a16:colId xmlns:a16="http://schemas.microsoft.com/office/drawing/2014/main" val="2996784760"/>
                    </a:ext>
                  </a:extLst>
                </a:gridCol>
                <a:gridCol w="2286000">
                  <a:extLst>
                    <a:ext uri="{9D8B030D-6E8A-4147-A177-3AD203B41FA5}">
                      <a16:colId xmlns:a16="http://schemas.microsoft.com/office/drawing/2014/main" val="2594310417"/>
                    </a:ext>
                  </a:extLst>
                </a:gridCol>
              </a:tblGrid>
              <a:tr h="1590417">
                <a:tc>
                  <a:txBody>
                    <a:bodyPr/>
                    <a:lstStyle/>
                    <a:p>
                      <a:endParaRPr lang="en-GB" dirty="0">
                        <a:latin typeface="Century Gothic" panose="020B0502020202020204" pitchFamily="34" charset="0"/>
                      </a:endParaRPr>
                    </a:p>
                  </a:txBody>
                  <a:tcPr marL="84406" marR="844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7C7C7"/>
                    </a:solidFill>
                  </a:tcPr>
                </a:tc>
                <a:tc>
                  <a:txBody>
                    <a:bodyPr/>
                    <a:lstStyle/>
                    <a:p>
                      <a:endParaRPr lang="en-GB" dirty="0">
                        <a:latin typeface="Century Gothic" panose="020B0502020202020204" pitchFamily="34" charset="0"/>
                      </a:endParaRPr>
                    </a:p>
                  </a:txBody>
                  <a:tcPr marL="84406" marR="844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9E9"/>
                    </a:solidFill>
                  </a:tcPr>
                </a:tc>
                <a:tc>
                  <a:txBody>
                    <a:bodyPr/>
                    <a:lstStyle/>
                    <a:p>
                      <a:endParaRPr lang="en-GB" dirty="0">
                        <a:latin typeface="Century Gothic" panose="020B0502020202020204" pitchFamily="34" charset="0"/>
                      </a:endParaRPr>
                    </a:p>
                  </a:txBody>
                  <a:tcPr marL="84406" marR="844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8040"/>
                    </a:solidFill>
                  </a:tcPr>
                </a:tc>
                <a:tc>
                  <a:txBody>
                    <a:bodyPr/>
                    <a:lstStyle/>
                    <a:p>
                      <a:endParaRPr lang="en-GB" dirty="0">
                        <a:latin typeface="Century Gothic" panose="020B0502020202020204" pitchFamily="34" charset="0"/>
                      </a:endParaRPr>
                    </a:p>
                  </a:txBody>
                  <a:tcPr marL="84406" marR="844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7C7C7"/>
                    </a:solidFill>
                  </a:tcPr>
                </a:tc>
                <a:extLst>
                  <a:ext uri="{0D108BD9-81ED-4DB2-BD59-A6C34878D82A}">
                    <a16:rowId xmlns:a16="http://schemas.microsoft.com/office/drawing/2014/main" val="2850470172"/>
                  </a:ext>
                </a:extLst>
              </a:tr>
              <a:tr h="1590417">
                <a:tc>
                  <a:txBody>
                    <a:bodyPr/>
                    <a:lstStyle/>
                    <a:p>
                      <a:endParaRPr lang="en-GB" dirty="0">
                        <a:latin typeface="Century Gothic" panose="020B0502020202020204" pitchFamily="34" charset="0"/>
                      </a:endParaRPr>
                    </a:p>
                  </a:txBody>
                  <a:tcPr marL="84406" marR="844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CC66"/>
                    </a:solidFill>
                  </a:tcPr>
                </a:tc>
                <a:tc>
                  <a:txBody>
                    <a:bodyPr/>
                    <a:lstStyle/>
                    <a:p>
                      <a:endParaRPr lang="en-GB" dirty="0">
                        <a:latin typeface="Century Gothic" panose="020B0502020202020204" pitchFamily="34" charset="0"/>
                      </a:endParaRPr>
                    </a:p>
                  </a:txBody>
                  <a:tcPr marL="84406" marR="844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8040"/>
                    </a:solidFill>
                  </a:tcPr>
                </a:tc>
                <a:tc>
                  <a:txBody>
                    <a:bodyPr/>
                    <a:lstStyle/>
                    <a:p>
                      <a:endParaRPr lang="en-GB" dirty="0">
                        <a:latin typeface="Century Gothic" panose="020B0502020202020204" pitchFamily="34" charset="0"/>
                      </a:endParaRPr>
                    </a:p>
                  </a:txBody>
                  <a:tcPr marL="84406" marR="844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9E9"/>
                    </a:solidFill>
                  </a:tcPr>
                </a:tc>
                <a:tc>
                  <a:txBody>
                    <a:bodyPr/>
                    <a:lstStyle/>
                    <a:p>
                      <a:endParaRPr lang="en-GB" dirty="0">
                        <a:latin typeface="Century Gothic" panose="020B0502020202020204" pitchFamily="34" charset="0"/>
                      </a:endParaRPr>
                    </a:p>
                  </a:txBody>
                  <a:tcPr marL="84406" marR="844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3C366"/>
                    </a:solidFill>
                  </a:tcPr>
                </a:tc>
                <a:extLst>
                  <a:ext uri="{0D108BD9-81ED-4DB2-BD59-A6C34878D82A}">
                    <a16:rowId xmlns:a16="http://schemas.microsoft.com/office/drawing/2014/main" val="2739344494"/>
                  </a:ext>
                </a:extLst>
              </a:tr>
              <a:tr h="1590417">
                <a:tc>
                  <a:txBody>
                    <a:bodyPr/>
                    <a:lstStyle/>
                    <a:p>
                      <a:endParaRPr lang="en-GB" dirty="0">
                        <a:latin typeface="Century Gothic" panose="020B0502020202020204" pitchFamily="34" charset="0"/>
                      </a:endParaRPr>
                    </a:p>
                  </a:txBody>
                  <a:tcPr marL="84406" marR="844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9E9"/>
                    </a:solidFill>
                  </a:tcPr>
                </a:tc>
                <a:tc>
                  <a:txBody>
                    <a:bodyPr/>
                    <a:lstStyle/>
                    <a:p>
                      <a:endParaRPr lang="en-GB" dirty="0">
                        <a:latin typeface="Century Gothic" panose="020B0502020202020204" pitchFamily="34" charset="0"/>
                      </a:endParaRPr>
                    </a:p>
                  </a:txBody>
                  <a:tcPr marL="84406" marR="844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7C7C7"/>
                    </a:solidFill>
                  </a:tcPr>
                </a:tc>
                <a:tc>
                  <a:txBody>
                    <a:bodyPr/>
                    <a:lstStyle/>
                    <a:p>
                      <a:endParaRPr lang="en-GB" dirty="0">
                        <a:latin typeface="Century Gothic" panose="020B0502020202020204" pitchFamily="34" charset="0"/>
                      </a:endParaRPr>
                    </a:p>
                  </a:txBody>
                  <a:tcPr marL="84406" marR="844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CC66"/>
                    </a:solidFill>
                  </a:tcPr>
                </a:tc>
                <a:tc>
                  <a:txBody>
                    <a:bodyPr/>
                    <a:lstStyle/>
                    <a:p>
                      <a:endParaRPr lang="en-GB" dirty="0">
                        <a:latin typeface="Century Gothic" panose="020B0502020202020204" pitchFamily="34" charset="0"/>
                      </a:endParaRPr>
                    </a:p>
                  </a:txBody>
                  <a:tcPr marL="84406" marR="844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8040"/>
                    </a:solidFill>
                  </a:tcPr>
                </a:tc>
                <a:extLst>
                  <a:ext uri="{0D108BD9-81ED-4DB2-BD59-A6C34878D82A}">
                    <a16:rowId xmlns:a16="http://schemas.microsoft.com/office/drawing/2014/main" val="3804801106"/>
                  </a:ext>
                </a:extLst>
              </a:tr>
            </a:tbl>
          </a:graphicData>
        </a:graphic>
      </p:graphicFrame>
      <p:pic>
        <p:nvPicPr>
          <p:cNvPr id="8" name="Picture 7"/>
          <p:cNvPicPr>
            <a:picLocks noChangeAspect="1"/>
          </p:cNvPicPr>
          <p:nvPr/>
        </p:nvPicPr>
        <p:blipFill>
          <a:blip r:embed="rId2"/>
          <a:stretch>
            <a:fillRect/>
          </a:stretch>
        </p:blipFill>
        <p:spPr>
          <a:xfrm>
            <a:off x="5240215" y="0"/>
            <a:ext cx="3666392" cy="1109476"/>
          </a:xfrm>
          <a:prstGeom prst="rect">
            <a:avLst/>
          </a:prstGeom>
        </p:spPr>
      </p:pic>
      <p:sp>
        <p:nvSpPr>
          <p:cNvPr id="9" name="TextBox 8"/>
          <p:cNvSpPr txBox="1"/>
          <p:nvPr/>
        </p:nvSpPr>
        <p:spPr>
          <a:xfrm>
            <a:off x="-1" y="1410343"/>
            <a:ext cx="9144000" cy="575414"/>
          </a:xfrm>
          <a:prstGeom prst="rect">
            <a:avLst/>
          </a:prstGeom>
          <a:solidFill>
            <a:srgbClr val="FDCBCB"/>
          </a:solidFill>
          <a:ln w="28575">
            <a:solidFill>
              <a:srgbClr val="FF00FF"/>
            </a:solidFill>
          </a:ln>
        </p:spPr>
        <p:txBody>
          <a:bodyPr wrap="square" rtlCol="0">
            <a:spAutoFit/>
          </a:bodyPr>
          <a:lstStyle/>
          <a:p>
            <a:r>
              <a:rPr lang="en-GB" sz="1662" b="1" u="none" noProof="0" dirty="0">
                <a:latin typeface="Century Gothic" panose="020B0502020202020204" pitchFamily="34" charset="0"/>
              </a:rPr>
              <a:t>Instructions:</a:t>
            </a:r>
            <a:r>
              <a:rPr lang="en-GB" sz="1662" b="0" u="none" baseline="0" noProof="0" dirty="0">
                <a:latin typeface="Century Gothic" panose="020B0502020202020204" pitchFamily="34" charset="0"/>
              </a:rPr>
              <a:t> </a:t>
            </a:r>
            <a:r>
              <a:rPr lang="en-GB" sz="1477" b="0" u="none" baseline="0" noProof="0" dirty="0">
                <a:latin typeface="Century Gothic" panose="020B0502020202020204" pitchFamily="34" charset="0"/>
              </a:rPr>
              <a:t> First to complete a row and/or get 15 points should shout ‘Bingo!’ and will receive a house point!  First to complete the entire grid shouts ‘Full House’ and gets 5 house points!</a:t>
            </a:r>
            <a:endParaRPr lang="en-GB" sz="1477" b="0" u="none" noProof="0" dirty="0">
              <a:latin typeface="Century Gothic" panose="020B0502020202020204" pitchFamily="34" charset="0"/>
            </a:endParaRPr>
          </a:p>
        </p:txBody>
      </p:sp>
      <p:sp>
        <p:nvSpPr>
          <p:cNvPr id="10" name="TextBox 9"/>
          <p:cNvSpPr txBox="1"/>
          <p:nvPr/>
        </p:nvSpPr>
        <p:spPr>
          <a:xfrm>
            <a:off x="1252905" y="120046"/>
            <a:ext cx="1547446" cy="1114921"/>
          </a:xfrm>
          <a:prstGeom prst="rect">
            <a:avLst/>
          </a:prstGeom>
          <a:noFill/>
          <a:ln w="28575">
            <a:noFill/>
          </a:ln>
        </p:spPr>
        <p:txBody>
          <a:bodyPr wrap="square" rtlCol="0">
            <a:spAutoFit/>
          </a:bodyPr>
          <a:lstStyle/>
          <a:p>
            <a:r>
              <a:rPr lang="en-GB" sz="2215" b="1" u="sng" noProof="0" dirty="0">
                <a:latin typeface="Century Gothic" panose="020B0502020202020204" pitchFamily="34" charset="0"/>
              </a:rPr>
              <a:t>Retrieval Practice B</a:t>
            </a:r>
            <a:r>
              <a:rPr lang="en-GB" sz="2215" b="1" u="sng" baseline="0" noProof="0" dirty="0">
                <a:latin typeface="Century Gothic" panose="020B0502020202020204" pitchFamily="34" charset="0"/>
              </a:rPr>
              <a:t>ingo</a:t>
            </a:r>
            <a:endParaRPr lang="en-GB" sz="2215" b="1" u="sng" noProof="0" dirty="0">
              <a:latin typeface="Century Gothic" panose="020B0502020202020204" pitchFamily="34" charset="0"/>
            </a:endParaRPr>
          </a:p>
        </p:txBody>
      </p:sp>
      <p:pic>
        <p:nvPicPr>
          <p:cNvPr id="12" name="Picture 11"/>
          <p:cNvPicPr>
            <a:picLocks noChangeAspect="1"/>
          </p:cNvPicPr>
          <p:nvPr/>
        </p:nvPicPr>
        <p:blipFill>
          <a:blip r:embed="rId3"/>
          <a:stretch>
            <a:fillRect/>
          </a:stretch>
        </p:blipFill>
        <p:spPr>
          <a:xfrm>
            <a:off x="66474" y="19938"/>
            <a:ext cx="1016783" cy="1255010"/>
          </a:xfrm>
          <a:prstGeom prst="rect">
            <a:avLst/>
          </a:prstGeom>
        </p:spPr>
      </p:pic>
      <p:sp>
        <p:nvSpPr>
          <p:cNvPr id="13" name="TextBox 12"/>
          <p:cNvSpPr txBox="1"/>
          <p:nvPr/>
        </p:nvSpPr>
        <p:spPr>
          <a:xfrm>
            <a:off x="5229493" y="878642"/>
            <a:ext cx="784446" cy="603820"/>
          </a:xfrm>
          <a:prstGeom prst="rect">
            <a:avLst/>
          </a:prstGeom>
          <a:solidFill>
            <a:srgbClr val="C7C7C7"/>
          </a:solidFill>
          <a:ln w="28575">
            <a:noFill/>
          </a:ln>
        </p:spPr>
        <p:txBody>
          <a:bodyPr wrap="square" rtlCol="0">
            <a:spAutoFit/>
          </a:bodyPr>
          <a:lstStyle/>
          <a:p>
            <a:r>
              <a:rPr lang="en-GB" sz="1108" b="1" u="none" noProof="0" dirty="0">
                <a:latin typeface="Century Gothic" panose="020B0502020202020204" pitchFamily="34" charset="0"/>
              </a:rPr>
              <a:t>Last Year</a:t>
            </a:r>
            <a:r>
              <a:rPr lang="en-GB" sz="1108" b="1" u="none" baseline="0" noProof="0" dirty="0">
                <a:latin typeface="Century Gothic" panose="020B0502020202020204" pitchFamily="34" charset="0"/>
              </a:rPr>
              <a:t> 5 points</a:t>
            </a:r>
            <a:endParaRPr lang="en-GB" sz="1108" b="0" u="none" noProof="0" dirty="0">
              <a:latin typeface="Century Gothic" panose="020B0502020202020204" pitchFamily="34" charset="0"/>
            </a:endParaRPr>
          </a:p>
        </p:txBody>
      </p:sp>
      <p:sp>
        <p:nvSpPr>
          <p:cNvPr id="14" name="TextBox 13"/>
          <p:cNvSpPr txBox="1"/>
          <p:nvPr/>
        </p:nvSpPr>
        <p:spPr>
          <a:xfrm>
            <a:off x="6040315" y="879260"/>
            <a:ext cx="945173" cy="433324"/>
          </a:xfrm>
          <a:prstGeom prst="rect">
            <a:avLst/>
          </a:prstGeom>
          <a:solidFill>
            <a:srgbClr val="E3C366"/>
          </a:solidFill>
          <a:ln w="28575">
            <a:noFill/>
          </a:ln>
        </p:spPr>
        <p:txBody>
          <a:bodyPr wrap="square" rtlCol="0">
            <a:spAutoFit/>
          </a:bodyPr>
          <a:lstStyle/>
          <a:p>
            <a:r>
              <a:rPr lang="en-GB" sz="1108" b="1" u="none" noProof="0" dirty="0">
                <a:latin typeface="Century Gothic" panose="020B0502020202020204" pitchFamily="34" charset="0"/>
              </a:rPr>
              <a:t>Last Term   3 </a:t>
            </a:r>
            <a:r>
              <a:rPr lang="en-GB" sz="1108" b="1" u="none" baseline="0" noProof="0" dirty="0">
                <a:latin typeface="Century Gothic" panose="020B0502020202020204" pitchFamily="34" charset="0"/>
              </a:rPr>
              <a:t>points</a:t>
            </a:r>
            <a:endParaRPr lang="en-GB" sz="1108" b="0" u="none" noProof="0" dirty="0">
              <a:latin typeface="Century Gothic" panose="020B0502020202020204" pitchFamily="34" charset="0"/>
            </a:endParaRPr>
          </a:p>
        </p:txBody>
      </p:sp>
      <p:sp>
        <p:nvSpPr>
          <p:cNvPr id="15" name="TextBox 14"/>
          <p:cNvSpPr txBox="1"/>
          <p:nvPr/>
        </p:nvSpPr>
        <p:spPr>
          <a:xfrm>
            <a:off x="7011864" y="877780"/>
            <a:ext cx="1072662" cy="433324"/>
          </a:xfrm>
          <a:prstGeom prst="rect">
            <a:avLst/>
          </a:prstGeom>
          <a:solidFill>
            <a:srgbClr val="E9E9E9"/>
          </a:solidFill>
          <a:ln w="28575">
            <a:noFill/>
          </a:ln>
        </p:spPr>
        <p:txBody>
          <a:bodyPr wrap="square" rtlCol="0">
            <a:spAutoFit/>
          </a:bodyPr>
          <a:lstStyle/>
          <a:p>
            <a:r>
              <a:rPr lang="en-GB" sz="1108" b="1" u="none" noProof="0" dirty="0">
                <a:latin typeface="Century Gothic" panose="020B0502020202020204" pitchFamily="34" charset="0"/>
              </a:rPr>
              <a:t>Two Weeks</a:t>
            </a:r>
            <a:r>
              <a:rPr lang="en-GB" sz="1108" b="1" u="none" baseline="0" noProof="0" dirty="0">
                <a:latin typeface="Century Gothic" panose="020B0502020202020204" pitchFamily="34" charset="0"/>
              </a:rPr>
              <a:t> Ago 2 Points</a:t>
            </a:r>
            <a:endParaRPr lang="en-GB" sz="1108" b="0" u="none" noProof="0" dirty="0">
              <a:latin typeface="Century Gothic" panose="020B0502020202020204" pitchFamily="34" charset="0"/>
            </a:endParaRPr>
          </a:p>
        </p:txBody>
      </p:sp>
      <p:sp>
        <p:nvSpPr>
          <p:cNvPr id="16" name="TextBox 15"/>
          <p:cNvSpPr txBox="1"/>
          <p:nvPr/>
        </p:nvSpPr>
        <p:spPr>
          <a:xfrm>
            <a:off x="8110903" y="888785"/>
            <a:ext cx="945173" cy="433324"/>
          </a:xfrm>
          <a:prstGeom prst="rect">
            <a:avLst/>
          </a:prstGeom>
          <a:solidFill>
            <a:srgbClr val="D98040"/>
          </a:solidFill>
          <a:ln w="28575">
            <a:noFill/>
          </a:ln>
        </p:spPr>
        <p:txBody>
          <a:bodyPr wrap="square" rtlCol="0">
            <a:spAutoFit/>
          </a:bodyPr>
          <a:lstStyle/>
          <a:p>
            <a:r>
              <a:rPr lang="en-GB" sz="1108" b="1" u="none" noProof="0" dirty="0">
                <a:latin typeface="Century Gothic" panose="020B0502020202020204" pitchFamily="34" charset="0"/>
              </a:rPr>
              <a:t>Last Lesson</a:t>
            </a:r>
          </a:p>
          <a:p>
            <a:r>
              <a:rPr lang="en-GB" sz="1108" b="1" u="none" noProof="0" dirty="0">
                <a:latin typeface="Century Gothic" panose="020B0502020202020204" pitchFamily="34" charset="0"/>
              </a:rPr>
              <a:t>1 Point</a:t>
            </a:r>
            <a:endParaRPr lang="en-GB" sz="1108" b="0" u="none" noProof="0" dirty="0">
              <a:latin typeface="Century Gothic" panose="020B0502020202020204" pitchFamily="34" charset="0"/>
            </a:endParaRPr>
          </a:p>
        </p:txBody>
      </p:sp>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80178" y="-66579"/>
            <a:ext cx="2017138" cy="1544231"/>
          </a:xfrm>
          <a:prstGeom prst="rect">
            <a:avLst/>
          </a:prstGeom>
        </p:spPr>
      </p:pic>
      <p:sp>
        <p:nvSpPr>
          <p:cNvPr id="19" name="Text Placeholder 18"/>
          <p:cNvSpPr>
            <a:spLocks noGrp="1"/>
          </p:cNvSpPr>
          <p:nvPr>
            <p:ph type="body" sz="quarter" idx="10" hasCustomPrompt="1"/>
          </p:nvPr>
        </p:nvSpPr>
        <p:spPr>
          <a:xfrm>
            <a:off x="-17585" y="2086749"/>
            <a:ext cx="2277208" cy="1561326"/>
          </a:xfrm>
          <a:prstGeom prst="rect">
            <a:avLst/>
          </a:prstGeom>
        </p:spPr>
        <p:txBody>
          <a:bodyPr/>
          <a:lstStyle>
            <a:lvl1pPr marL="0" indent="0">
              <a:buNone/>
              <a:defRPr sz="1846" baseline="0">
                <a:latin typeface="Century Gothic" panose="020B0502020202020204" pitchFamily="34" charset="0"/>
              </a:defRPr>
            </a:lvl1pPr>
            <a:lvl2pPr marL="422041" indent="0">
              <a:buNone/>
              <a:defRPr/>
            </a:lvl2pPr>
            <a:lvl4pPr marL="1266124" indent="0">
              <a:buNone/>
              <a:defRPr/>
            </a:lvl4pPr>
            <a:lvl5pPr marL="1688165" indent="0">
              <a:buNone/>
              <a:defRPr/>
            </a:lvl5pPr>
          </a:lstStyle>
          <a:p>
            <a:pPr lvl="0"/>
            <a:r>
              <a:rPr lang="en-US" dirty="0"/>
              <a:t>What is…?</a:t>
            </a:r>
            <a:endParaRPr lang="en-GB" dirty="0"/>
          </a:p>
        </p:txBody>
      </p:sp>
      <p:sp>
        <p:nvSpPr>
          <p:cNvPr id="21" name="Text Placeholder 18"/>
          <p:cNvSpPr>
            <a:spLocks noGrp="1"/>
          </p:cNvSpPr>
          <p:nvPr>
            <p:ph type="body" sz="quarter" idx="11" hasCustomPrompt="1"/>
          </p:nvPr>
        </p:nvSpPr>
        <p:spPr>
          <a:xfrm>
            <a:off x="2277207" y="2086751"/>
            <a:ext cx="2277208" cy="1561325"/>
          </a:xfrm>
          <a:prstGeom prst="rect">
            <a:avLst/>
          </a:prstGeom>
        </p:spPr>
        <p:txBody>
          <a:bodyPr/>
          <a:lstStyle>
            <a:lvl1pPr marL="0" indent="0">
              <a:buNone/>
              <a:defRPr sz="1846" baseline="0">
                <a:latin typeface="Century Gothic" panose="020B0502020202020204" pitchFamily="34" charset="0"/>
              </a:defRPr>
            </a:lvl1pPr>
            <a:lvl2pPr marL="422041" indent="0">
              <a:buNone/>
              <a:defRPr/>
            </a:lvl2pPr>
            <a:lvl4pPr marL="1266124" indent="0">
              <a:buNone/>
              <a:defRPr/>
            </a:lvl4pPr>
            <a:lvl5pPr marL="1688165" indent="0">
              <a:buNone/>
              <a:defRPr/>
            </a:lvl5pPr>
          </a:lstStyle>
          <a:p>
            <a:pPr lvl="0"/>
            <a:r>
              <a:rPr lang="en-US" dirty="0"/>
              <a:t>Why are…?</a:t>
            </a:r>
            <a:endParaRPr lang="en-GB" dirty="0"/>
          </a:p>
        </p:txBody>
      </p:sp>
      <p:sp>
        <p:nvSpPr>
          <p:cNvPr id="22" name="Text Placeholder 18"/>
          <p:cNvSpPr>
            <a:spLocks noGrp="1"/>
          </p:cNvSpPr>
          <p:nvPr>
            <p:ph type="body" sz="quarter" idx="12" hasCustomPrompt="1"/>
          </p:nvPr>
        </p:nvSpPr>
        <p:spPr>
          <a:xfrm>
            <a:off x="4572000" y="2086749"/>
            <a:ext cx="2277208" cy="1561326"/>
          </a:xfrm>
          <a:prstGeom prst="rect">
            <a:avLst/>
          </a:prstGeom>
        </p:spPr>
        <p:txBody>
          <a:bodyPr/>
          <a:lstStyle>
            <a:lvl1pPr marL="0" indent="0">
              <a:buNone/>
              <a:defRPr sz="1846" baseline="0">
                <a:latin typeface="Century Gothic" panose="020B0502020202020204" pitchFamily="34" charset="0"/>
              </a:defRPr>
            </a:lvl1pPr>
            <a:lvl2pPr marL="422041" indent="0">
              <a:buNone/>
              <a:defRPr/>
            </a:lvl2pPr>
            <a:lvl4pPr marL="1266124" indent="0">
              <a:buNone/>
              <a:defRPr/>
            </a:lvl4pPr>
            <a:lvl5pPr marL="1688165" indent="0">
              <a:buNone/>
              <a:defRPr/>
            </a:lvl5pPr>
          </a:lstStyle>
          <a:p>
            <a:pPr lvl="0"/>
            <a:r>
              <a:rPr lang="en-US" dirty="0"/>
              <a:t>Explain…</a:t>
            </a:r>
            <a:endParaRPr lang="en-GB" dirty="0"/>
          </a:p>
        </p:txBody>
      </p:sp>
      <p:sp>
        <p:nvSpPr>
          <p:cNvPr id="23" name="Text Placeholder 18"/>
          <p:cNvSpPr>
            <a:spLocks noGrp="1"/>
          </p:cNvSpPr>
          <p:nvPr>
            <p:ph type="body" sz="quarter" idx="13" hasCustomPrompt="1"/>
          </p:nvPr>
        </p:nvSpPr>
        <p:spPr>
          <a:xfrm>
            <a:off x="6849208" y="2086749"/>
            <a:ext cx="2277208" cy="1561326"/>
          </a:xfrm>
          <a:prstGeom prst="rect">
            <a:avLst/>
          </a:prstGeom>
        </p:spPr>
        <p:txBody>
          <a:bodyPr/>
          <a:lstStyle>
            <a:lvl1pPr marL="0" indent="0">
              <a:buNone/>
              <a:defRPr sz="1846" baseline="0">
                <a:latin typeface="Century Gothic" panose="020B0502020202020204" pitchFamily="34" charset="0"/>
              </a:defRPr>
            </a:lvl1pPr>
            <a:lvl2pPr marL="422041" indent="0">
              <a:buNone/>
              <a:defRPr/>
            </a:lvl2pPr>
            <a:lvl4pPr marL="1266124" indent="0">
              <a:buNone/>
              <a:defRPr/>
            </a:lvl4pPr>
            <a:lvl5pPr marL="1688165" indent="0">
              <a:buNone/>
              <a:defRPr/>
            </a:lvl5pPr>
          </a:lstStyle>
          <a:p>
            <a:pPr lvl="0"/>
            <a:r>
              <a:rPr lang="en-US" dirty="0"/>
              <a:t>Who…?</a:t>
            </a:r>
            <a:endParaRPr lang="en-GB" dirty="0"/>
          </a:p>
        </p:txBody>
      </p:sp>
      <p:sp>
        <p:nvSpPr>
          <p:cNvPr id="24" name="Text Placeholder 18"/>
          <p:cNvSpPr>
            <a:spLocks noGrp="1"/>
          </p:cNvSpPr>
          <p:nvPr>
            <p:ph type="body" sz="quarter" idx="14" hasCustomPrompt="1"/>
          </p:nvPr>
        </p:nvSpPr>
        <p:spPr>
          <a:xfrm>
            <a:off x="4554415" y="3691712"/>
            <a:ext cx="2277208" cy="1561326"/>
          </a:xfrm>
          <a:prstGeom prst="rect">
            <a:avLst/>
          </a:prstGeom>
        </p:spPr>
        <p:txBody>
          <a:bodyPr/>
          <a:lstStyle>
            <a:lvl1pPr marL="0" indent="0">
              <a:buNone/>
              <a:defRPr sz="1846" baseline="0">
                <a:latin typeface="Century Gothic" panose="020B0502020202020204" pitchFamily="34" charset="0"/>
              </a:defRPr>
            </a:lvl1pPr>
            <a:lvl2pPr marL="422041" indent="0">
              <a:buNone/>
              <a:defRPr/>
            </a:lvl2pPr>
            <a:lvl4pPr marL="1266124" indent="0">
              <a:buNone/>
              <a:defRPr/>
            </a:lvl4pPr>
            <a:lvl5pPr marL="1688165" indent="0">
              <a:buNone/>
              <a:defRPr/>
            </a:lvl5pPr>
          </a:lstStyle>
          <a:p>
            <a:pPr lvl="0"/>
            <a:r>
              <a:rPr lang="en-US" dirty="0"/>
              <a:t>How…?</a:t>
            </a:r>
            <a:endParaRPr lang="en-GB" dirty="0"/>
          </a:p>
        </p:txBody>
      </p:sp>
      <p:sp>
        <p:nvSpPr>
          <p:cNvPr id="25" name="Text Placeholder 18"/>
          <p:cNvSpPr>
            <a:spLocks noGrp="1"/>
          </p:cNvSpPr>
          <p:nvPr>
            <p:ph type="body" sz="quarter" idx="15" hasCustomPrompt="1"/>
          </p:nvPr>
        </p:nvSpPr>
        <p:spPr>
          <a:xfrm>
            <a:off x="2294792" y="3648075"/>
            <a:ext cx="2259622" cy="1604962"/>
          </a:xfrm>
          <a:prstGeom prst="rect">
            <a:avLst/>
          </a:prstGeom>
        </p:spPr>
        <p:txBody>
          <a:bodyPr/>
          <a:lstStyle>
            <a:lvl1pPr marL="0" indent="0">
              <a:buNone/>
              <a:defRPr sz="1846" baseline="0">
                <a:latin typeface="Century Gothic" panose="020B0502020202020204" pitchFamily="34" charset="0"/>
              </a:defRPr>
            </a:lvl1pPr>
            <a:lvl2pPr marL="422041" indent="0">
              <a:buNone/>
              <a:defRPr/>
            </a:lvl2pPr>
            <a:lvl4pPr marL="1266124" indent="0">
              <a:buNone/>
              <a:defRPr/>
            </a:lvl4pPr>
            <a:lvl5pPr marL="1688165" indent="0">
              <a:buNone/>
              <a:defRPr/>
            </a:lvl5pPr>
          </a:lstStyle>
          <a:p>
            <a:pPr lvl="0"/>
            <a:r>
              <a:rPr lang="en-US" dirty="0"/>
              <a:t>What are…?</a:t>
            </a:r>
            <a:endParaRPr lang="en-GB" dirty="0"/>
          </a:p>
        </p:txBody>
      </p:sp>
      <p:sp>
        <p:nvSpPr>
          <p:cNvPr id="26" name="Text Placeholder 18"/>
          <p:cNvSpPr>
            <a:spLocks noGrp="1"/>
          </p:cNvSpPr>
          <p:nvPr>
            <p:ph type="body" sz="quarter" idx="16" hasCustomPrompt="1"/>
          </p:nvPr>
        </p:nvSpPr>
        <p:spPr>
          <a:xfrm>
            <a:off x="1" y="3691712"/>
            <a:ext cx="2277207" cy="1561326"/>
          </a:xfrm>
          <a:prstGeom prst="rect">
            <a:avLst/>
          </a:prstGeom>
        </p:spPr>
        <p:txBody>
          <a:bodyPr/>
          <a:lstStyle>
            <a:lvl1pPr marL="0" indent="0">
              <a:buNone/>
              <a:defRPr sz="1846" baseline="0">
                <a:latin typeface="Century Gothic" panose="020B0502020202020204" pitchFamily="34" charset="0"/>
              </a:defRPr>
            </a:lvl1pPr>
            <a:lvl2pPr marL="422041" indent="0">
              <a:buNone/>
              <a:defRPr/>
            </a:lvl2pPr>
            <a:lvl4pPr marL="1266124" indent="0">
              <a:buNone/>
              <a:defRPr/>
            </a:lvl4pPr>
            <a:lvl5pPr marL="1688165" indent="0">
              <a:buNone/>
              <a:defRPr/>
            </a:lvl5pPr>
          </a:lstStyle>
          <a:p>
            <a:pPr lvl="0"/>
            <a:r>
              <a:rPr lang="en-US" dirty="0"/>
              <a:t>What are…?</a:t>
            </a:r>
            <a:endParaRPr lang="en-GB" dirty="0"/>
          </a:p>
        </p:txBody>
      </p:sp>
      <p:sp>
        <p:nvSpPr>
          <p:cNvPr id="27" name="Text Placeholder 18"/>
          <p:cNvSpPr>
            <a:spLocks noGrp="1"/>
          </p:cNvSpPr>
          <p:nvPr>
            <p:ph type="body" sz="quarter" idx="17" hasCustomPrompt="1"/>
          </p:nvPr>
        </p:nvSpPr>
        <p:spPr>
          <a:xfrm>
            <a:off x="6875585" y="3678151"/>
            <a:ext cx="2277208" cy="1561326"/>
          </a:xfrm>
          <a:prstGeom prst="rect">
            <a:avLst/>
          </a:prstGeom>
        </p:spPr>
        <p:txBody>
          <a:bodyPr/>
          <a:lstStyle>
            <a:lvl1pPr marL="0" indent="0">
              <a:buNone/>
              <a:defRPr sz="1846" baseline="0">
                <a:latin typeface="Century Gothic" panose="020B0502020202020204" pitchFamily="34" charset="0"/>
              </a:defRPr>
            </a:lvl1pPr>
            <a:lvl2pPr marL="422041" indent="0">
              <a:buNone/>
              <a:defRPr/>
            </a:lvl2pPr>
            <a:lvl4pPr marL="1266124" indent="0">
              <a:buNone/>
              <a:defRPr/>
            </a:lvl4pPr>
            <a:lvl5pPr marL="1688165" indent="0">
              <a:buNone/>
              <a:defRPr/>
            </a:lvl5pPr>
          </a:lstStyle>
          <a:p>
            <a:pPr lvl="0"/>
            <a:r>
              <a:rPr lang="en-US" dirty="0"/>
              <a:t>In what way…?</a:t>
            </a:r>
            <a:endParaRPr lang="en-GB" dirty="0"/>
          </a:p>
        </p:txBody>
      </p:sp>
      <p:sp>
        <p:nvSpPr>
          <p:cNvPr id="28" name="Text Placeholder 18"/>
          <p:cNvSpPr>
            <a:spLocks noGrp="1"/>
          </p:cNvSpPr>
          <p:nvPr>
            <p:ph type="body" sz="quarter" idx="18" hasCustomPrompt="1"/>
          </p:nvPr>
        </p:nvSpPr>
        <p:spPr>
          <a:xfrm>
            <a:off x="-17585" y="5283112"/>
            <a:ext cx="2277208" cy="1561326"/>
          </a:xfrm>
          <a:prstGeom prst="rect">
            <a:avLst/>
          </a:prstGeom>
        </p:spPr>
        <p:txBody>
          <a:bodyPr/>
          <a:lstStyle>
            <a:lvl1pPr marL="0" indent="0">
              <a:buNone/>
              <a:defRPr sz="1846" baseline="0">
                <a:latin typeface="Century Gothic" panose="020B0502020202020204" pitchFamily="34" charset="0"/>
              </a:defRPr>
            </a:lvl1pPr>
            <a:lvl2pPr marL="422041" indent="0">
              <a:buNone/>
              <a:defRPr/>
            </a:lvl2pPr>
            <a:lvl4pPr marL="1266124" indent="0">
              <a:buNone/>
              <a:defRPr/>
            </a:lvl4pPr>
            <a:lvl5pPr marL="1688165" indent="0">
              <a:buNone/>
              <a:defRPr/>
            </a:lvl5pPr>
          </a:lstStyle>
          <a:p>
            <a:pPr lvl="0"/>
            <a:r>
              <a:rPr lang="en-US" dirty="0"/>
              <a:t>What is…?</a:t>
            </a:r>
            <a:endParaRPr lang="en-GB" dirty="0"/>
          </a:p>
        </p:txBody>
      </p:sp>
      <p:sp>
        <p:nvSpPr>
          <p:cNvPr id="29" name="Text Placeholder 18"/>
          <p:cNvSpPr>
            <a:spLocks noGrp="1"/>
          </p:cNvSpPr>
          <p:nvPr>
            <p:ph type="body" sz="quarter" idx="19" hasCustomPrompt="1"/>
          </p:nvPr>
        </p:nvSpPr>
        <p:spPr>
          <a:xfrm>
            <a:off x="2277207" y="5283114"/>
            <a:ext cx="2277208" cy="1561325"/>
          </a:xfrm>
          <a:prstGeom prst="rect">
            <a:avLst/>
          </a:prstGeom>
        </p:spPr>
        <p:txBody>
          <a:bodyPr/>
          <a:lstStyle>
            <a:lvl1pPr marL="0" indent="0">
              <a:buNone/>
              <a:defRPr sz="1846" baseline="0">
                <a:latin typeface="Century Gothic" panose="020B0502020202020204" pitchFamily="34" charset="0"/>
              </a:defRPr>
            </a:lvl1pPr>
            <a:lvl2pPr marL="422041" indent="0">
              <a:buNone/>
              <a:defRPr/>
            </a:lvl2pPr>
            <a:lvl4pPr marL="1266124" indent="0">
              <a:buNone/>
              <a:defRPr/>
            </a:lvl4pPr>
            <a:lvl5pPr marL="1688165" indent="0">
              <a:buNone/>
              <a:defRPr/>
            </a:lvl5pPr>
          </a:lstStyle>
          <a:p>
            <a:pPr lvl="0"/>
            <a:r>
              <a:rPr lang="en-US" dirty="0"/>
              <a:t>Describe…</a:t>
            </a:r>
            <a:endParaRPr lang="en-GB" dirty="0"/>
          </a:p>
        </p:txBody>
      </p:sp>
      <p:sp>
        <p:nvSpPr>
          <p:cNvPr id="30" name="Text Placeholder 18"/>
          <p:cNvSpPr>
            <a:spLocks noGrp="1"/>
          </p:cNvSpPr>
          <p:nvPr>
            <p:ph type="body" sz="quarter" idx="20" hasCustomPrompt="1"/>
          </p:nvPr>
        </p:nvSpPr>
        <p:spPr>
          <a:xfrm>
            <a:off x="4572000" y="5283112"/>
            <a:ext cx="2277208" cy="1561326"/>
          </a:xfrm>
          <a:prstGeom prst="rect">
            <a:avLst/>
          </a:prstGeom>
        </p:spPr>
        <p:txBody>
          <a:bodyPr/>
          <a:lstStyle>
            <a:lvl1pPr marL="0" indent="0">
              <a:buNone/>
              <a:defRPr sz="1846" baseline="0">
                <a:latin typeface="Century Gothic" panose="020B0502020202020204" pitchFamily="34" charset="0"/>
              </a:defRPr>
            </a:lvl1pPr>
            <a:lvl2pPr marL="422041" indent="0">
              <a:buNone/>
              <a:defRPr/>
            </a:lvl2pPr>
            <a:lvl4pPr marL="1266124" indent="0">
              <a:buNone/>
              <a:defRPr/>
            </a:lvl4pPr>
            <a:lvl5pPr marL="1688165" indent="0">
              <a:buNone/>
              <a:defRPr/>
            </a:lvl5pPr>
          </a:lstStyle>
          <a:p>
            <a:pPr lvl="0"/>
            <a:r>
              <a:rPr lang="en-US" dirty="0"/>
              <a:t>Explain…</a:t>
            </a:r>
            <a:endParaRPr lang="en-GB" dirty="0"/>
          </a:p>
        </p:txBody>
      </p:sp>
      <p:sp>
        <p:nvSpPr>
          <p:cNvPr id="31" name="Text Placeholder 18"/>
          <p:cNvSpPr>
            <a:spLocks noGrp="1"/>
          </p:cNvSpPr>
          <p:nvPr>
            <p:ph type="body" sz="quarter" idx="21" hasCustomPrompt="1"/>
          </p:nvPr>
        </p:nvSpPr>
        <p:spPr>
          <a:xfrm>
            <a:off x="6849208" y="5283112"/>
            <a:ext cx="2277208" cy="1561326"/>
          </a:xfrm>
          <a:prstGeom prst="rect">
            <a:avLst/>
          </a:prstGeom>
        </p:spPr>
        <p:txBody>
          <a:bodyPr/>
          <a:lstStyle>
            <a:lvl1pPr marL="0" indent="0">
              <a:buNone/>
              <a:defRPr sz="1846" baseline="0">
                <a:latin typeface="Century Gothic" panose="020B0502020202020204" pitchFamily="34" charset="0"/>
              </a:defRPr>
            </a:lvl1pPr>
            <a:lvl2pPr marL="422041" indent="0">
              <a:buNone/>
              <a:defRPr/>
            </a:lvl2pPr>
            <a:lvl4pPr marL="1266124" indent="0">
              <a:buNone/>
              <a:defRPr/>
            </a:lvl4pPr>
            <a:lvl5pPr marL="1688165" indent="0">
              <a:buNone/>
              <a:defRPr/>
            </a:lvl5pPr>
          </a:lstStyle>
          <a:p>
            <a:pPr lvl="0"/>
            <a:r>
              <a:rPr lang="en-US" dirty="0"/>
              <a:t>When did…?</a:t>
            </a:r>
            <a:endParaRPr lang="en-GB" dirty="0"/>
          </a:p>
        </p:txBody>
      </p:sp>
    </p:spTree>
    <p:extLst>
      <p:ext uri="{BB962C8B-B14F-4D97-AF65-F5344CB8AC3E}">
        <p14:creationId xmlns:p14="http://schemas.microsoft.com/office/powerpoint/2010/main" val="879907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Learning Pit Plannin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234072D-C79C-4920-9042-F7D501B51C7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19119" y="1"/>
            <a:ext cx="7224881" cy="5534561"/>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471707"/>
            <a:ext cx="9078351" cy="1452315"/>
          </a:xfrm>
          <a:prstGeom prst="rect">
            <a:avLst/>
          </a:prstGeom>
        </p:spPr>
      </p:pic>
      <p:sp>
        <p:nvSpPr>
          <p:cNvPr id="11" name="Rectangle 10">
            <a:extLst>
              <a:ext uri="{FF2B5EF4-FFF2-40B4-BE49-F238E27FC236}">
                <a16:creationId xmlns:a16="http://schemas.microsoft.com/office/drawing/2014/main" id="{5ECE2403-A1BA-4BDF-A529-780D63BE1232}"/>
              </a:ext>
            </a:extLst>
          </p:cNvPr>
          <p:cNvSpPr/>
          <p:nvPr/>
        </p:nvSpPr>
        <p:spPr>
          <a:xfrm>
            <a:off x="7427742" y="4144998"/>
            <a:ext cx="1716258" cy="1323439"/>
          </a:xfrm>
          <a:prstGeom prst="rect">
            <a:avLst/>
          </a:prstGeom>
          <a:solidFill>
            <a:srgbClr val="BAA9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entury Gothic" panose="020B0502020202020204" pitchFamily="34" charset="0"/>
            </a:endParaRPr>
          </a:p>
        </p:txBody>
      </p:sp>
      <p:pic>
        <p:nvPicPr>
          <p:cNvPr id="12" name="Picture 11">
            <a:extLst>
              <a:ext uri="{FF2B5EF4-FFF2-40B4-BE49-F238E27FC236}">
                <a16:creationId xmlns:a16="http://schemas.microsoft.com/office/drawing/2014/main" id="{DB2B093E-0EE6-4FB9-BDA1-71CB3231CBF8}"/>
              </a:ext>
            </a:extLst>
          </p:cNvPr>
          <p:cNvPicPr>
            <a:picLocks noChangeAspect="1"/>
          </p:cNvPicPr>
          <p:nvPr/>
        </p:nvPicPr>
        <p:blipFill rotWithShape="1">
          <a:blip r:embed="rId4"/>
          <a:srcRect t="3916"/>
          <a:stretch/>
        </p:blipFill>
        <p:spPr>
          <a:xfrm>
            <a:off x="7053504" y="4255984"/>
            <a:ext cx="2090496" cy="2469766"/>
          </a:xfrm>
          <a:prstGeom prst="rect">
            <a:avLst/>
          </a:prstGeom>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
            <a:ext cx="1952765" cy="5316173"/>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41774" y="0"/>
            <a:ext cx="3584759" cy="1018120"/>
          </a:xfrm>
          <a:prstGeom prst="rect">
            <a:avLst/>
          </a:prstGeom>
        </p:spPr>
      </p:pic>
    </p:spTree>
    <p:extLst>
      <p:ext uri="{BB962C8B-B14F-4D97-AF65-F5344CB8AC3E}">
        <p14:creationId xmlns:p14="http://schemas.microsoft.com/office/powerpoint/2010/main" val="19166006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Definition Match 1">
    <p:spTree>
      <p:nvGrpSpPr>
        <p:cNvPr id="1" name=""/>
        <p:cNvGrpSpPr/>
        <p:nvPr/>
      </p:nvGrpSpPr>
      <p:grpSpPr>
        <a:xfrm>
          <a:off x="0" y="0"/>
          <a:ext cx="0" cy="0"/>
          <a:chOff x="0" y="0"/>
          <a:chExt cx="0" cy="0"/>
        </a:xfrm>
      </p:grpSpPr>
      <p:pic>
        <p:nvPicPr>
          <p:cNvPr id="29" name="Picture 2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272" y="42379"/>
            <a:ext cx="8953456" cy="6773243"/>
          </a:xfrm>
          <a:prstGeom prst="rect">
            <a:avLst/>
          </a:prstGeom>
        </p:spPr>
      </p:pic>
      <p:sp>
        <p:nvSpPr>
          <p:cNvPr id="4" name="Rounded Rectangle 3"/>
          <p:cNvSpPr/>
          <p:nvPr/>
        </p:nvSpPr>
        <p:spPr>
          <a:xfrm>
            <a:off x="196919" y="707348"/>
            <a:ext cx="2348732" cy="1368152"/>
          </a:xfrm>
          <a:prstGeom prst="roundRect">
            <a:avLst/>
          </a:prstGeom>
          <a:solidFill>
            <a:srgbClr val="D2D0FC"/>
          </a:solidFill>
          <a:ln>
            <a:solidFill>
              <a:schemeClr val="accent1">
                <a:lumMod val="75000"/>
              </a:schemeClr>
            </a:solid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GB" sz="2215" dirty="0">
              <a:solidFill>
                <a:schemeClr val="tx1"/>
              </a:solidFill>
              <a:latin typeface="Century Gothic" panose="020B0502020202020204" pitchFamily="34" charset="0"/>
            </a:endParaRPr>
          </a:p>
        </p:txBody>
      </p:sp>
      <p:sp>
        <p:nvSpPr>
          <p:cNvPr id="5" name="Rounded Rectangle 4"/>
          <p:cNvSpPr/>
          <p:nvPr/>
        </p:nvSpPr>
        <p:spPr>
          <a:xfrm>
            <a:off x="196919" y="2342414"/>
            <a:ext cx="2348732" cy="1368152"/>
          </a:xfrm>
          <a:prstGeom prst="roundRect">
            <a:avLst/>
          </a:prstGeom>
          <a:solidFill>
            <a:srgbClr val="D2D0FC"/>
          </a:solidFill>
          <a:ln>
            <a:solidFill>
              <a:schemeClr val="accent1">
                <a:lumMod val="75000"/>
              </a:schemeClr>
            </a:solid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GB" sz="2215" dirty="0">
              <a:solidFill>
                <a:schemeClr val="tx1"/>
              </a:solidFill>
              <a:latin typeface="Century Gothic" panose="020B0502020202020204" pitchFamily="34" charset="0"/>
            </a:endParaRPr>
          </a:p>
        </p:txBody>
      </p:sp>
      <p:sp>
        <p:nvSpPr>
          <p:cNvPr id="6" name="Rounded Rectangle 5"/>
          <p:cNvSpPr/>
          <p:nvPr/>
        </p:nvSpPr>
        <p:spPr>
          <a:xfrm>
            <a:off x="196919" y="3998401"/>
            <a:ext cx="2348732" cy="1368152"/>
          </a:xfrm>
          <a:prstGeom prst="roundRect">
            <a:avLst/>
          </a:prstGeom>
          <a:solidFill>
            <a:srgbClr val="D2D0FC"/>
          </a:solidFill>
          <a:ln>
            <a:solidFill>
              <a:schemeClr val="accent1">
                <a:lumMod val="75000"/>
              </a:schemeClr>
            </a:solid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GB" sz="2215" dirty="0">
              <a:solidFill>
                <a:schemeClr val="tx1"/>
              </a:solidFill>
              <a:latin typeface="Century Gothic" panose="020B0502020202020204" pitchFamily="34" charset="0"/>
            </a:endParaRPr>
          </a:p>
        </p:txBody>
      </p:sp>
      <p:sp>
        <p:nvSpPr>
          <p:cNvPr id="7" name="Rounded Rectangle 6"/>
          <p:cNvSpPr/>
          <p:nvPr/>
        </p:nvSpPr>
        <p:spPr>
          <a:xfrm>
            <a:off x="3940608" y="2195520"/>
            <a:ext cx="5051448" cy="1368152"/>
          </a:xfrm>
          <a:prstGeom prst="roundRect">
            <a:avLst/>
          </a:prstGeom>
          <a:solidFill>
            <a:srgbClr val="EED2FA"/>
          </a:solidFill>
          <a:ln>
            <a:solidFill>
              <a:srgbClr val="7030A0"/>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215" dirty="0">
                <a:solidFill>
                  <a:schemeClr val="tx1"/>
                </a:solidFill>
                <a:latin typeface="Century Gothic" panose="020B0502020202020204" pitchFamily="34" charset="0"/>
              </a:rPr>
              <a:t> </a:t>
            </a:r>
            <a:endParaRPr lang="en-GB" sz="2215" dirty="0">
              <a:solidFill>
                <a:schemeClr val="tx1"/>
              </a:solidFill>
              <a:latin typeface="Century Gothic" panose="020B0502020202020204" pitchFamily="34" charset="0"/>
            </a:endParaRPr>
          </a:p>
        </p:txBody>
      </p:sp>
      <p:sp>
        <p:nvSpPr>
          <p:cNvPr id="8" name="Rounded Rectangle 7"/>
          <p:cNvSpPr/>
          <p:nvPr/>
        </p:nvSpPr>
        <p:spPr>
          <a:xfrm>
            <a:off x="3915157" y="3710566"/>
            <a:ext cx="5076899" cy="1368152"/>
          </a:xfrm>
          <a:prstGeom prst="roundRect">
            <a:avLst/>
          </a:prstGeom>
          <a:solidFill>
            <a:srgbClr val="EED2FA"/>
          </a:solidFill>
          <a:ln>
            <a:solidFill>
              <a:srgbClr val="7030A0"/>
            </a:solid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GB" sz="2215" dirty="0">
              <a:solidFill>
                <a:schemeClr val="tx1"/>
              </a:solidFill>
              <a:latin typeface="Century Gothic" panose="020B0502020202020204" pitchFamily="34" charset="0"/>
            </a:endParaRPr>
          </a:p>
        </p:txBody>
      </p:sp>
      <p:sp>
        <p:nvSpPr>
          <p:cNvPr id="9" name="Rounded Rectangle 8"/>
          <p:cNvSpPr/>
          <p:nvPr/>
        </p:nvSpPr>
        <p:spPr>
          <a:xfrm>
            <a:off x="3940608" y="707348"/>
            <a:ext cx="5051448" cy="1368152"/>
          </a:xfrm>
          <a:prstGeom prst="roundRect">
            <a:avLst/>
          </a:prstGeom>
          <a:solidFill>
            <a:srgbClr val="EED2FA"/>
          </a:solidFill>
          <a:ln>
            <a:solidFill>
              <a:srgbClr val="7030A0"/>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en-GB" sz="2215" dirty="0">
                <a:solidFill>
                  <a:schemeClr val="tx1"/>
                </a:solidFill>
                <a:latin typeface="Century Gothic" panose="020B0502020202020204" pitchFamily="34" charset="0"/>
              </a:rPr>
              <a:t> </a:t>
            </a:r>
          </a:p>
        </p:txBody>
      </p:sp>
      <p:sp>
        <p:nvSpPr>
          <p:cNvPr id="10" name="Oval 9"/>
          <p:cNvSpPr/>
          <p:nvPr/>
        </p:nvSpPr>
        <p:spPr>
          <a:xfrm>
            <a:off x="1" y="650643"/>
            <a:ext cx="523694" cy="576064"/>
          </a:xfrm>
          <a:prstGeom prst="ellipse">
            <a:avLst/>
          </a:prstGeom>
          <a:solidFill>
            <a:srgbClr val="FFFF65"/>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15" b="1" dirty="0">
                <a:solidFill>
                  <a:schemeClr val="tx1"/>
                </a:solidFill>
                <a:latin typeface="Century Gothic" panose="020B0502020202020204" pitchFamily="34" charset="0"/>
              </a:rPr>
              <a:t>A</a:t>
            </a:r>
          </a:p>
        </p:txBody>
      </p:sp>
      <p:sp>
        <p:nvSpPr>
          <p:cNvPr id="11" name="Oval 10"/>
          <p:cNvSpPr/>
          <p:nvPr/>
        </p:nvSpPr>
        <p:spPr>
          <a:xfrm>
            <a:off x="1" y="2228383"/>
            <a:ext cx="523694" cy="576064"/>
          </a:xfrm>
          <a:prstGeom prst="ellipse">
            <a:avLst/>
          </a:prstGeom>
          <a:solidFill>
            <a:srgbClr val="FFFF65"/>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15" b="1" dirty="0">
                <a:solidFill>
                  <a:schemeClr val="tx1"/>
                </a:solidFill>
                <a:latin typeface="Century Gothic" panose="020B0502020202020204" pitchFamily="34" charset="0"/>
              </a:rPr>
              <a:t>B</a:t>
            </a:r>
          </a:p>
        </p:txBody>
      </p:sp>
      <p:sp>
        <p:nvSpPr>
          <p:cNvPr id="12" name="Oval 11"/>
          <p:cNvSpPr/>
          <p:nvPr/>
        </p:nvSpPr>
        <p:spPr>
          <a:xfrm>
            <a:off x="0" y="3882960"/>
            <a:ext cx="523694" cy="576064"/>
          </a:xfrm>
          <a:prstGeom prst="ellipse">
            <a:avLst/>
          </a:prstGeom>
          <a:solidFill>
            <a:srgbClr val="FFFF65"/>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15" b="1" dirty="0">
                <a:solidFill>
                  <a:schemeClr val="tx1"/>
                </a:solidFill>
                <a:latin typeface="Century Gothic" panose="020B0502020202020204" pitchFamily="34" charset="0"/>
              </a:rPr>
              <a:t>C</a:t>
            </a:r>
          </a:p>
        </p:txBody>
      </p:sp>
      <p:sp>
        <p:nvSpPr>
          <p:cNvPr id="13" name="Oval 12"/>
          <p:cNvSpPr/>
          <p:nvPr/>
        </p:nvSpPr>
        <p:spPr>
          <a:xfrm>
            <a:off x="3551617" y="684517"/>
            <a:ext cx="523694" cy="576064"/>
          </a:xfrm>
          <a:prstGeom prst="ellipse">
            <a:avLst/>
          </a:prstGeom>
          <a:solidFill>
            <a:srgbClr val="FFFF65"/>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15" b="1" dirty="0">
                <a:solidFill>
                  <a:schemeClr val="tx1"/>
                </a:solidFill>
                <a:latin typeface="Century Gothic" panose="020B0502020202020204" pitchFamily="34" charset="0"/>
              </a:rPr>
              <a:t>1</a:t>
            </a:r>
          </a:p>
        </p:txBody>
      </p:sp>
      <p:sp>
        <p:nvSpPr>
          <p:cNvPr id="14" name="Oval 13"/>
          <p:cNvSpPr/>
          <p:nvPr/>
        </p:nvSpPr>
        <p:spPr>
          <a:xfrm>
            <a:off x="3551616" y="1985589"/>
            <a:ext cx="523694" cy="576064"/>
          </a:xfrm>
          <a:prstGeom prst="ellipse">
            <a:avLst/>
          </a:prstGeom>
          <a:solidFill>
            <a:srgbClr val="FFFF65"/>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15" b="1" dirty="0">
                <a:solidFill>
                  <a:schemeClr val="tx1"/>
                </a:solidFill>
                <a:latin typeface="Century Gothic" panose="020B0502020202020204" pitchFamily="34" charset="0"/>
              </a:rPr>
              <a:t>2</a:t>
            </a:r>
          </a:p>
        </p:txBody>
      </p:sp>
      <p:sp>
        <p:nvSpPr>
          <p:cNvPr id="15" name="Oval 14"/>
          <p:cNvSpPr/>
          <p:nvPr/>
        </p:nvSpPr>
        <p:spPr>
          <a:xfrm>
            <a:off x="3484266" y="3504800"/>
            <a:ext cx="523694" cy="576064"/>
          </a:xfrm>
          <a:prstGeom prst="ellipse">
            <a:avLst/>
          </a:prstGeom>
          <a:solidFill>
            <a:srgbClr val="FFFF65"/>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15" b="1" dirty="0">
                <a:solidFill>
                  <a:schemeClr val="tx1"/>
                </a:solidFill>
                <a:latin typeface="Century Gothic" panose="020B0502020202020204" pitchFamily="34" charset="0"/>
              </a:rPr>
              <a:t>3</a:t>
            </a:r>
          </a:p>
        </p:txBody>
      </p:sp>
      <p:cxnSp>
        <p:nvCxnSpPr>
          <p:cNvPr id="16" name="Straight Arrow Connector 15"/>
          <p:cNvCxnSpPr>
            <a:stCxn id="4" idx="3"/>
            <a:endCxn id="19" idx="1"/>
          </p:cNvCxnSpPr>
          <p:nvPr/>
        </p:nvCxnSpPr>
        <p:spPr>
          <a:xfrm>
            <a:off x="2545652" y="1391425"/>
            <a:ext cx="1369506" cy="4528193"/>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endCxn id="9" idx="1"/>
          </p:cNvCxnSpPr>
          <p:nvPr/>
        </p:nvCxnSpPr>
        <p:spPr>
          <a:xfrm flipV="1">
            <a:off x="2528283" y="1391425"/>
            <a:ext cx="1412325" cy="1600269"/>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6" idx="3"/>
            <a:endCxn id="7" idx="1"/>
          </p:cNvCxnSpPr>
          <p:nvPr/>
        </p:nvCxnSpPr>
        <p:spPr>
          <a:xfrm flipV="1">
            <a:off x="2545652" y="2879597"/>
            <a:ext cx="1394957" cy="1802881"/>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9" name="Rounded Rectangle 18"/>
          <p:cNvSpPr/>
          <p:nvPr/>
        </p:nvSpPr>
        <p:spPr>
          <a:xfrm>
            <a:off x="3915157" y="5235541"/>
            <a:ext cx="5076899" cy="1368152"/>
          </a:xfrm>
          <a:prstGeom prst="roundRect">
            <a:avLst/>
          </a:prstGeom>
          <a:solidFill>
            <a:srgbClr val="EED2FA"/>
          </a:solidFill>
          <a:ln>
            <a:solidFill>
              <a:srgbClr val="7030A0"/>
            </a:solid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GB" sz="2215" dirty="0">
              <a:solidFill>
                <a:schemeClr val="tx1"/>
              </a:solidFill>
              <a:latin typeface="Century Gothic" panose="020B0502020202020204" pitchFamily="34" charset="0"/>
            </a:endParaRPr>
          </a:p>
        </p:txBody>
      </p:sp>
      <p:sp>
        <p:nvSpPr>
          <p:cNvPr id="20" name="Oval 19"/>
          <p:cNvSpPr/>
          <p:nvPr/>
        </p:nvSpPr>
        <p:spPr>
          <a:xfrm>
            <a:off x="3484266" y="5072949"/>
            <a:ext cx="523694" cy="576064"/>
          </a:xfrm>
          <a:prstGeom prst="ellipse">
            <a:avLst/>
          </a:prstGeom>
          <a:solidFill>
            <a:srgbClr val="FFFF65"/>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15" b="1" dirty="0">
                <a:solidFill>
                  <a:schemeClr val="tx1"/>
                </a:solidFill>
                <a:latin typeface="Century Gothic" panose="020B0502020202020204" pitchFamily="34" charset="0"/>
              </a:rPr>
              <a:t>4</a:t>
            </a:r>
          </a:p>
        </p:txBody>
      </p:sp>
      <p:sp>
        <p:nvSpPr>
          <p:cNvPr id="21" name="Text Placeholder 26"/>
          <p:cNvSpPr>
            <a:spLocks noGrp="1"/>
          </p:cNvSpPr>
          <p:nvPr>
            <p:ph type="body" sz="quarter" idx="10" hasCustomPrompt="1"/>
          </p:nvPr>
        </p:nvSpPr>
        <p:spPr>
          <a:xfrm>
            <a:off x="4240823" y="838200"/>
            <a:ext cx="4751233" cy="1147389"/>
          </a:xfrm>
          <a:prstGeom prst="rect">
            <a:avLst/>
          </a:prstGeom>
        </p:spPr>
        <p:txBody>
          <a:bodyPr/>
          <a:lstStyle>
            <a:lvl1pPr marL="0" indent="0">
              <a:buNone/>
              <a:defRPr sz="1662">
                <a:latin typeface="Century Gothic" panose="020B0502020202020204" pitchFamily="34" charset="0"/>
              </a:defRPr>
            </a:lvl1pPr>
          </a:lstStyle>
          <a:p>
            <a:pPr lvl="0"/>
            <a:r>
              <a:rPr lang="en-US" dirty="0"/>
              <a:t>Definition</a:t>
            </a:r>
          </a:p>
        </p:txBody>
      </p:sp>
      <p:sp>
        <p:nvSpPr>
          <p:cNvPr id="22" name="Text Placeholder 26"/>
          <p:cNvSpPr>
            <a:spLocks noGrp="1"/>
          </p:cNvSpPr>
          <p:nvPr>
            <p:ph type="body" sz="quarter" idx="11" hasCustomPrompt="1"/>
          </p:nvPr>
        </p:nvSpPr>
        <p:spPr>
          <a:xfrm>
            <a:off x="4231387" y="2281266"/>
            <a:ext cx="4760668" cy="1223534"/>
          </a:xfrm>
          <a:prstGeom prst="rect">
            <a:avLst/>
          </a:prstGeom>
        </p:spPr>
        <p:txBody>
          <a:bodyPr/>
          <a:lstStyle>
            <a:lvl1pPr marL="0" indent="0">
              <a:buNone/>
              <a:defRPr sz="1662">
                <a:latin typeface="Century Gothic" panose="020B0502020202020204" pitchFamily="34" charset="0"/>
              </a:defRPr>
            </a:lvl1pPr>
          </a:lstStyle>
          <a:p>
            <a:pPr lvl="0"/>
            <a:r>
              <a:rPr lang="en-US" dirty="0"/>
              <a:t>Definition</a:t>
            </a:r>
          </a:p>
        </p:txBody>
      </p:sp>
      <p:sp>
        <p:nvSpPr>
          <p:cNvPr id="23" name="Text Placeholder 26"/>
          <p:cNvSpPr>
            <a:spLocks noGrp="1"/>
          </p:cNvSpPr>
          <p:nvPr>
            <p:ph type="body" sz="quarter" idx="12" hasCustomPrompt="1"/>
          </p:nvPr>
        </p:nvSpPr>
        <p:spPr>
          <a:xfrm>
            <a:off x="4240823" y="3769438"/>
            <a:ext cx="4751232" cy="1274152"/>
          </a:xfrm>
          <a:prstGeom prst="rect">
            <a:avLst/>
          </a:prstGeom>
        </p:spPr>
        <p:txBody>
          <a:bodyPr/>
          <a:lstStyle>
            <a:lvl1pPr marL="0" indent="0">
              <a:buNone/>
              <a:defRPr sz="1662">
                <a:latin typeface="Century Gothic" panose="020B0502020202020204" pitchFamily="34" charset="0"/>
              </a:defRPr>
            </a:lvl1pPr>
          </a:lstStyle>
          <a:p>
            <a:pPr lvl="0"/>
            <a:r>
              <a:rPr lang="en-US" dirty="0"/>
              <a:t>Definition</a:t>
            </a:r>
          </a:p>
        </p:txBody>
      </p:sp>
      <p:sp>
        <p:nvSpPr>
          <p:cNvPr id="24" name="Text Placeholder 26"/>
          <p:cNvSpPr>
            <a:spLocks noGrp="1"/>
          </p:cNvSpPr>
          <p:nvPr>
            <p:ph type="body" sz="quarter" idx="13" hasCustomPrompt="1"/>
          </p:nvPr>
        </p:nvSpPr>
        <p:spPr>
          <a:xfrm>
            <a:off x="4231388" y="5366553"/>
            <a:ext cx="4760667" cy="1116134"/>
          </a:xfrm>
          <a:prstGeom prst="rect">
            <a:avLst/>
          </a:prstGeom>
        </p:spPr>
        <p:txBody>
          <a:bodyPr/>
          <a:lstStyle>
            <a:lvl1pPr marL="0" indent="0">
              <a:buNone/>
              <a:defRPr sz="1662">
                <a:latin typeface="Century Gothic" panose="020B0502020202020204" pitchFamily="34" charset="0"/>
              </a:defRPr>
            </a:lvl1pPr>
          </a:lstStyle>
          <a:p>
            <a:pPr lvl="0"/>
            <a:r>
              <a:rPr lang="en-US" dirty="0"/>
              <a:t>Definition</a:t>
            </a:r>
          </a:p>
        </p:txBody>
      </p:sp>
      <p:sp>
        <p:nvSpPr>
          <p:cNvPr id="25" name="Text Placeholder 26"/>
          <p:cNvSpPr>
            <a:spLocks noGrp="1"/>
          </p:cNvSpPr>
          <p:nvPr>
            <p:ph type="body" sz="quarter" idx="14" hasCustomPrompt="1"/>
          </p:nvPr>
        </p:nvSpPr>
        <p:spPr>
          <a:xfrm>
            <a:off x="541064" y="892321"/>
            <a:ext cx="1961768" cy="984250"/>
          </a:xfrm>
          <a:prstGeom prst="rect">
            <a:avLst/>
          </a:prstGeom>
        </p:spPr>
        <p:txBody>
          <a:bodyPr/>
          <a:lstStyle>
            <a:lvl1pPr marL="0" indent="0">
              <a:buNone/>
              <a:defRPr sz="1662">
                <a:latin typeface="Century Gothic" panose="020B0502020202020204" pitchFamily="34" charset="0"/>
              </a:defRPr>
            </a:lvl1pPr>
          </a:lstStyle>
          <a:p>
            <a:pPr lvl="0"/>
            <a:r>
              <a:rPr lang="en-US" dirty="0"/>
              <a:t>Term</a:t>
            </a:r>
          </a:p>
        </p:txBody>
      </p:sp>
      <p:sp>
        <p:nvSpPr>
          <p:cNvPr id="26" name="Text Placeholder 26"/>
          <p:cNvSpPr>
            <a:spLocks noGrp="1"/>
          </p:cNvSpPr>
          <p:nvPr>
            <p:ph type="body" sz="quarter" idx="15" hasCustomPrompt="1"/>
          </p:nvPr>
        </p:nvSpPr>
        <p:spPr>
          <a:xfrm>
            <a:off x="530146" y="2553549"/>
            <a:ext cx="1961768" cy="984250"/>
          </a:xfrm>
          <a:prstGeom prst="rect">
            <a:avLst/>
          </a:prstGeom>
        </p:spPr>
        <p:txBody>
          <a:bodyPr/>
          <a:lstStyle>
            <a:lvl1pPr marL="0" indent="0">
              <a:buNone/>
              <a:defRPr sz="1662">
                <a:latin typeface="Century Gothic" panose="020B0502020202020204" pitchFamily="34" charset="0"/>
              </a:defRPr>
            </a:lvl1pPr>
          </a:lstStyle>
          <a:p>
            <a:pPr lvl="0"/>
            <a:r>
              <a:rPr lang="en-US" dirty="0"/>
              <a:t>Term</a:t>
            </a:r>
          </a:p>
        </p:txBody>
      </p:sp>
      <p:sp>
        <p:nvSpPr>
          <p:cNvPr id="27" name="Text Placeholder 26"/>
          <p:cNvSpPr>
            <a:spLocks noGrp="1"/>
          </p:cNvSpPr>
          <p:nvPr>
            <p:ph type="body" sz="quarter" idx="16" hasCustomPrompt="1"/>
          </p:nvPr>
        </p:nvSpPr>
        <p:spPr>
          <a:xfrm>
            <a:off x="541064" y="4193462"/>
            <a:ext cx="1961768" cy="984250"/>
          </a:xfrm>
          <a:prstGeom prst="rect">
            <a:avLst/>
          </a:prstGeom>
        </p:spPr>
        <p:txBody>
          <a:bodyPr/>
          <a:lstStyle>
            <a:lvl1pPr marL="0" indent="0">
              <a:buNone/>
              <a:defRPr sz="1662">
                <a:latin typeface="Century Gothic" panose="020B0502020202020204" pitchFamily="34" charset="0"/>
              </a:defRPr>
            </a:lvl1pPr>
          </a:lstStyle>
          <a:p>
            <a:pPr lvl="0"/>
            <a:r>
              <a:rPr lang="en-US" dirty="0"/>
              <a:t>Term</a:t>
            </a:r>
          </a:p>
        </p:txBody>
      </p:sp>
    </p:spTree>
    <p:extLst>
      <p:ext uri="{BB962C8B-B14F-4D97-AF65-F5344CB8AC3E}">
        <p14:creationId xmlns:p14="http://schemas.microsoft.com/office/powerpoint/2010/main" val="2371269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left)">
                                      <p:cBhvr>
                                        <p:cTn id="1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Definition Match 2">
    <p:spTree>
      <p:nvGrpSpPr>
        <p:cNvPr id="1" name=""/>
        <p:cNvGrpSpPr/>
        <p:nvPr/>
      </p:nvGrpSpPr>
      <p:grpSpPr>
        <a:xfrm>
          <a:off x="0" y="0"/>
          <a:ext cx="0" cy="0"/>
          <a:chOff x="0" y="0"/>
          <a:chExt cx="0" cy="0"/>
        </a:xfrm>
      </p:grpSpPr>
      <p:pic>
        <p:nvPicPr>
          <p:cNvPr id="29" name="Picture 2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272" y="42379"/>
            <a:ext cx="8953456" cy="6773243"/>
          </a:xfrm>
          <a:prstGeom prst="rect">
            <a:avLst/>
          </a:prstGeom>
        </p:spPr>
      </p:pic>
      <p:sp>
        <p:nvSpPr>
          <p:cNvPr id="4" name="Rounded Rectangle 3"/>
          <p:cNvSpPr/>
          <p:nvPr/>
        </p:nvSpPr>
        <p:spPr>
          <a:xfrm>
            <a:off x="196919" y="707348"/>
            <a:ext cx="2348732" cy="1368152"/>
          </a:xfrm>
          <a:prstGeom prst="roundRect">
            <a:avLst/>
          </a:prstGeom>
          <a:solidFill>
            <a:srgbClr val="D2D0FC"/>
          </a:solidFill>
          <a:ln>
            <a:solidFill>
              <a:schemeClr val="accent1">
                <a:lumMod val="75000"/>
              </a:schemeClr>
            </a:solid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GB" sz="2215" dirty="0">
              <a:solidFill>
                <a:schemeClr val="tx1"/>
              </a:solidFill>
              <a:latin typeface="Century Gothic" panose="020B0502020202020204" pitchFamily="34" charset="0"/>
            </a:endParaRPr>
          </a:p>
        </p:txBody>
      </p:sp>
      <p:sp>
        <p:nvSpPr>
          <p:cNvPr id="5" name="Rounded Rectangle 4"/>
          <p:cNvSpPr/>
          <p:nvPr/>
        </p:nvSpPr>
        <p:spPr>
          <a:xfrm>
            <a:off x="196919" y="2342414"/>
            <a:ext cx="2348732" cy="1368152"/>
          </a:xfrm>
          <a:prstGeom prst="roundRect">
            <a:avLst/>
          </a:prstGeom>
          <a:solidFill>
            <a:srgbClr val="D2D0FC"/>
          </a:solidFill>
          <a:ln>
            <a:solidFill>
              <a:schemeClr val="accent1">
                <a:lumMod val="75000"/>
              </a:schemeClr>
            </a:solid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GB" sz="2215" dirty="0">
              <a:solidFill>
                <a:schemeClr val="tx1"/>
              </a:solidFill>
              <a:latin typeface="Century Gothic" panose="020B0502020202020204" pitchFamily="34" charset="0"/>
            </a:endParaRPr>
          </a:p>
        </p:txBody>
      </p:sp>
      <p:sp>
        <p:nvSpPr>
          <p:cNvPr id="6" name="Rounded Rectangle 5"/>
          <p:cNvSpPr/>
          <p:nvPr/>
        </p:nvSpPr>
        <p:spPr>
          <a:xfrm>
            <a:off x="196919" y="3998401"/>
            <a:ext cx="2348732" cy="1368152"/>
          </a:xfrm>
          <a:prstGeom prst="roundRect">
            <a:avLst/>
          </a:prstGeom>
          <a:solidFill>
            <a:srgbClr val="D2D0FC"/>
          </a:solidFill>
          <a:ln>
            <a:solidFill>
              <a:schemeClr val="accent1">
                <a:lumMod val="75000"/>
              </a:schemeClr>
            </a:solid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GB" sz="2215" dirty="0">
              <a:solidFill>
                <a:schemeClr val="tx1"/>
              </a:solidFill>
              <a:latin typeface="Century Gothic" panose="020B0502020202020204" pitchFamily="34" charset="0"/>
            </a:endParaRPr>
          </a:p>
        </p:txBody>
      </p:sp>
      <p:sp>
        <p:nvSpPr>
          <p:cNvPr id="7" name="Rounded Rectangle 6"/>
          <p:cNvSpPr/>
          <p:nvPr/>
        </p:nvSpPr>
        <p:spPr>
          <a:xfrm>
            <a:off x="3940608" y="2195520"/>
            <a:ext cx="5051448" cy="1368152"/>
          </a:xfrm>
          <a:prstGeom prst="roundRect">
            <a:avLst/>
          </a:prstGeom>
          <a:solidFill>
            <a:srgbClr val="EED2FA"/>
          </a:solidFill>
          <a:ln>
            <a:solidFill>
              <a:srgbClr val="7030A0"/>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215" dirty="0">
                <a:solidFill>
                  <a:schemeClr val="tx1"/>
                </a:solidFill>
                <a:latin typeface="Century Gothic" panose="020B0502020202020204" pitchFamily="34" charset="0"/>
              </a:rPr>
              <a:t> </a:t>
            </a:r>
            <a:endParaRPr lang="en-GB" sz="2215" dirty="0">
              <a:solidFill>
                <a:schemeClr val="tx1"/>
              </a:solidFill>
              <a:latin typeface="Century Gothic" panose="020B0502020202020204" pitchFamily="34" charset="0"/>
            </a:endParaRPr>
          </a:p>
        </p:txBody>
      </p:sp>
      <p:sp>
        <p:nvSpPr>
          <p:cNvPr id="8" name="Rounded Rectangle 7"/>
          <p:cNvSpPr/>
          <p:nvPr/>
        </p:nvSpPr>
        <p:spPr>
          <a:xfrm>
            <a:off x="3915157" y="3710566"/>
            <a:ext cx="5076899" cy="1368152"/>
          </a:xfrm>
          <a:prstGeom prst="roundRect">
            <a:avLst/>
          </a:prstGeom>
          <a:solidFill>
            <a:srgbClr val="EED2FA"/>
          </a:solidFill>
          <a:ln>
            <a:solidFill>
              <a:srgbClr val="7030A0"/>
            </a:solid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GB" sz="2215" dirty="0">
              <a:solidFill>
                <a:schemeClr val="tx1"/>
              </a:solidFill>
              <a:latin typeface="Century Gothic" panose="020B0502020202020204" pitchFamily="34" charset="0"/>
            </a:endParaRPr>
          </a:p>
        </p:txBody>
      </p:sp>
      <p:sp>
        <p:nvSpPr>
          <p:cNvPr id="9" name="Rounded Rectangle 8"/>
          <p:cNvSpPr/>
          <p:nvPr/>
        </p:nvSpPr>
        <p:spPr>
          <a:xfrm>
            <a:off x="3940608" y="707348"/>
            <a:ext cx="5051448" cy="1368152"/>
          </a:xfrm>
          <a:prstGeom prst="roundRect">
            <a:avLst/>
          </a:prstGeom>
          <a:solidFill>
            <a:srgbClr val="EED2FA"/>
          </a:solidFill>
          <a:ln>
            <a:solidFill>
              <a:srgbClr val="7030A0"/>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en-GB" sz="2215" dirty="0">
                <a:solidFill>
                  <a:schemeClr val="tx1"/>
                </a:solidFill>
                <a:latin typeface="Century Gothic" panose="020B0502020202020204" pitchFamily="34" charset="0"/>
              </a:rPr>
              <a:t> </a:t>
            </a:r>
          </a:p>
        </p:txBody>
      </p:sp>
      <p:sp>
        <p:nvSpPr>
          <p:cNvPr id="10" name="Oval 9"/>
          <p:cNvSpPr/>
          <p:nvPr/>
        </p:nvSpPr>
        <p:spPr>
          <a:xfrm>
            <a:off x="1" y="650643"/>
            <a:ext cx="523694" cy="576064"/>
          </a:xfrm>
          <a:prstGeom prst="ellipse">
            <a:avLst/>
          </a:prstGeom>
          <a:solidFill>
            <a:srgbClr val="FFFF65"/>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15" b="1" dirty="0">
                <a:solidFill>
                  <a:schemeClr val="tx1"/>
                </a:solidFill>
                <a:latin typeface="Century Gothic" panose="020B0502020202020204" pitchFamily="34" charset="0"/>
              </a:rPr>
              <a:t>A</a:t>
            </a:r>
          </a:p>
        </p:txBody>
      </p:sp>
      <p:sp>
        <p:nvSpPr>
          <p:cNvPr id="11" name="Oval 10"/>
          <p:cNvSpPr/>
          <p:nvPr/>
        </p:nvSpPr>
        <p:spPr>
          <a:xfrm>
            <a:off x="1" y="2228383"/>
            <a:ext cx="523694" cy="576064"/>
          </a:xfrm>
          <a:prstGeom prst="ellipse">
            <a:avLst/>
          </a:prstGeom>
          <a:solidFill>
            <a:srgbClr val="FFFF65"/>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15" b="1" dirty="0">
                <a:solidFill>
                  <a:schemeClr val="tx1"/>
                </a:solidFill>
                <a:latin typeface="Century Gothic" panose="020B0502020202020204" pitchFamily="34" charset="0"/>
              </a:rPr>
              <a:t>B</a:t>
            </a:r>
          </a:p>
        </p:txBody>
      </p:sp>
      <p:sp>
        <p:nvSpPr>
          <p:cNvPr id="12" name="Oval 11"/>
          <p:cNvSpPr/>
          <p:nvPr/>
        </p:nvSpPr>
        <p:spPr>
          <a:xfrm>
            <a:off x="0" y="3882960"/>
            <a:ext cx="523694" cy="576064"/>
          </a:xfrm>
          <a:prstGeom prst="ellipse">
            <a:avLst/>
          </a:prstGeom>
          <a:solidFill>
            <a:srgbClr val="FFFF65"/>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15" b="1" dirty="0">
                <a:solidFill>
                  <a:schemeClr val="tx1"/>
                </a:solidFill>
                <a:latin typeface="Century Gothic" panose="020B0502020202020204" pitchFamily="34" charset="0"/>
              </a:rPr>
              <a:t>C</a:t>
            </a:r>
          </a:p>
        </p:txBody>
      </p:sp>
      <p:sp>
        <p:nvSpPr>
          <p:cNvPr id="13" name="Oval 12"/>
          <p:cNvSpPr/>
          <p:nvPr/>
        </p:nvSpPr>
        <p:spPr>
          <a:xfrm>
            <a:off x="3551617" y="684517"/>
            <a:ext cx="523694" cy="576064"/>
          </a:xfrm>
          <a:prstGeom prst="ellipse">
            <a:avLst/>
          </a:prstGeom>
          <a:solidFill>
            <a:srgbClr val="FFFF65"/>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15" b="1" dirty="0">
                <a:solidFill>
                  <a:schemeClr val="tx1"/>
                </a:solidFill>
                <a:latin typeface="Century Gothic" panose="020B0502020202020204" pitchFamily="34" charset="0"/>
              </a:rPr>
              <a:t>1</a:t>
            </a:r>
          </a:p>
        </p:txBody>
      </p:sp>
      <p:sp>
        <p:nvSpPr>
          <p:cNvPr id="14" name="Oval 13"/>
          <p:cNvSpPr/>
          <p:nvPr/>
        </p:nvSpPr>
        <p:spPr>
          <a:xfrm>
            <a:off x="3551616" y="1985589"/>
            <a:ext cx="523694" cy="576064"/>
          </a:xfrm>
          <a:prstGeom prst="ellipse">
            <a:avLst/>
          </a:prstGeom>
          <a:solidFill>
            <a:srgbClr val="FFFF65"/>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15" b="1" dirty="0">
                <a:solidFill>
                  <a:schemeClr val="tx1"/>
                </a:solidFill>
                <a:latin typeface="Century Gothic" panose="020B0502020202020204" pitchFamily="34" charset="0"/>
              </a:rPr>
              <a:t>2</a:t>
            </a:r>
          </a:p>
        </p:txBody>
      </p:sp>
      <p:sp>
        <p:nvSpPr>
          <p:cNvPr id="15" name="Oval 14"/>
          <p:cNvSpPr/>
          <p:nvPr/>
        </p:nvSpPr>
        <p:spPr>
          <a:xfrm>
            <a:off x="3484266" y="3504800"/>
            <a:ext cx="523694" cy="576064"/>
          </a:xfrm>
          <a:prstGeom prst="ellipse">
            <a:avLst/>
          </a:prstGeom>
          <a:solidFill>
            <a:srgbClr val="FFFF65"/>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15" b="1" dirty="0">
                <a:solidFill>
                  <a:schemeClr val="tx1"/>
                </a:solidFill>
                <a:latin typeface="Century Gothic" panose="020B0502020202020204" pitchFamily="34" charset="0"/>
              </a:rPr>
              <a:t>3</a:t>
            </a:r>
          </a:p>
        </p:txBody>
      </p:sp>
      <p:cxnSp>
        <p:nvCxnSpPr>
          <p:cNvPr id="16" name="Straight Arrow Connector 15"/>
          <p:cNvCxnSpPr>
            <a:cxnSpLocks/>
            <a:stCxn id="4" idx="3"/>
            <a:endCxn id="8" idx="1"/>
          </p:cNvCxnSpPr>
          <p:nvPr/>
        </p:nvCxnSpPr>
        <p:spPr>
          <a:xfrm>
            <a:off x="2545652" y="1391424"/>
            <a:ext cx="1369506" cy="3003218"/>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cxnSpLocks/>
            <a:endCxn id="7" idx="1"/>
          </p:cNvCxnSpPr>
          <p:nvPr/>
        </p:nvCxnSpPr>
        <p:spPr>
          <a:xfrm flipV="1">
            <a:off x="2528283" y="2879596"/>
            <a:ext cx="1412325" cy="112098"/>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cxnSpLocks/>
            <a:stCxn id="6" idx="3"/>
            <a:endCxn id="19" idx="1"/>
          </p:cNvCxnSpPr>
          <p:nvPr/>
        </p:nvCxnSpPr>
        <p:spPr>
          <a:xfrm>
            <a:off x="2545652" y="4682477"/>
            <a:ext cx="1369506" cy="1237140"/>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9" name="Rounded Rectangle 18"/>
          <p:cNvSpPr/>
          <p:nvPr/>
        </p:nvSpPr>
        <p:spPr>
          <a:xfrm>
            <a:off x="3915157" y="5235541"/>
            <a:ext cx="5076899" cy="1368152"/>
          </a:xfrm>
          <a:prstGeom prst="roundRect">
            <a:avLst/>
          </a:prstGeom>
          <a:solidFill>
            <a:srgbClr val="EED2FA"/>
          </a:solidFill>
          <a:ln>
            <a:solidFill>
              <a:srgbClr val="7030A0"/>
            </a:solid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GB" sz="2215" dirty="0">
              <a:solidFill>
                <a:schemeClr val="tx1"/>
              </a:solidFill>
              <a:latin typeface="Century Gothic" panose="020B0502020202020204" pitchFamily="34" charset="0"/>
            </a:endParaRPr>
          </a:p>
        </p:txBody>
      </p:sp>
      <p:sp>
        <p:nvSpPr>
          <p:cNvPr id="20" name="Oval 19"/>
          <p:cNvSpPr/>
          <p:nvPr/>
        </p:nvSpPr>
        <p:spPr>
          <a:xfrm>
            <a:off x="3484266" y="5072949"/>
            <a:ext cx="523694" cy="576064"/>
          </a:xfrm>
          <a:prstGeom prst="ellipse">
            <a:avLst/>
          </a:prstGeom>
          <a:solidFill>
            <a:srgbClr val="FFFF65"/>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15" b="1" dirty="0">
                <a:solidFill>
                  <a:schemeClr val="tx1"/>
                </a:solidFill>
                <a:latin typeface="Century Gothic" panose="020B0502020202020204" pitchFamily="34" charset="0"/>
              </a:rPr>
              <a:t>4</a:t>
            </a:r>
          </a:p>
        </p:txBody>
      </p:sp>
      <p:sp>
        <p:nvSpPr>
          <p:cNvPr id="21" name="Text Placeholder 26"/>
          <p:cNvSpPr>
            <a:spLocks noGrp="1"/>
          </p:cNvSpPr>
          <p:nvPr>
            <p:ph type="body" sz="quarter" idx="10" hasCustomPrompt="1"/>
          </p:nvPr>
        </p:nvSpPr>
        <p:spPr>
          <a:xfrm>
            <a:off x="4240823" y="838200"/>
            <a:ext cx="4751233" cy="1147389"/>
          </a:xfrm>
          <a:prstGeom prst="rect">
            <a:avLst/>
          </a:prstGeom>
        </p:spPr>
        <p:txBody>
          <a:bodyPr/>
          <a:lstStyle>
            <a:lvl1pPr marL="0" indent="0">
              <a:buNone/>
              <a:defRPr sz="1662">
                <a:latin typeface="Century Gothic" panose="020B0502020202020204" pitchFamily="34" charset="0"/>
              </a:defRPr>
            </a:lvl1pPr>
          </a:lstStyle>
          <a:p>
            <a:pPr lvl="0"/>
            <a:r>
              <a:rPr lang="en-US" dirty="0"/>
              <a:t>Definition</a:t>
            </a:r>
          </a:p>
        </p:txBody>
      </p:sp>
      <p:sp>
        <p:nvSpPr>
          <p:cNvPr id="22" name="Text Placeholder 26"/>
          <p:cNvSpPr>
            <a:spLocks noGrp="1"/>
          </p:cNvSpPr>
          <p:nvPr>
            <p:ph type="body" sz="quarter" idx="11" hasCustomPrompt="1"/>
          </p:nvPr>
        </p:nvSpPr>
        <p:spPr>
          <a:xfrm>
            <a:off x="4231387" y="2281266"/>
            <a:ext cx="4760668" cy="1223534"/>
          </a:xfrm>
          <a:prstGeom prst="rect">
            <a:avLst/>
          </a:prstGeom>
        </p:spPr>
        <p:txBody>
          <a:bodyPr/>
          <a:lstStyle>
            <a:lvl1pPr marL="0" indent="0">
              <a:buNone/>
              <a:defRPr sz="1662">
                <a:latin typeface="Century Gothic" panose="020B0502020202020204" pitchFamily="34" charset="0"/>
              </a:defRPr>
            </a:lvl1pPr>
          </a:lstStyle>
          <a:p>
            <a:pPr lvl="0"/>
            <a:r>
              <a:rPr lang="en-US" dirty="0"/>
              <a:t>Definition</a:t>
            </a:r>
          </a:p>
        </p:txBody>
      </p:sp>
      <p:sp>
        <p:nvSpPr>
          <p:cNvPr id="23" name="Text Placeholder 26"/>
          <p:cNvSpPr>
            <a:spLocks noGrp="1"/>
          </p:cNvSpPr>
          <p:nvPr>
            <p:ph type="body" sz="quarter" idx="12" hasCustomPrompt="1"/>
          </p:nvPr>
        </p:nvSpPr>
        <p:spPr>
          <a:xfrm>
            <a:off x="4240823" y="3769438"/>
            <a:ext cx="4751232" cy="1274152"/>
          </a:xfrm>
          <a:prstGeom prst="rect">
            <a:avLst/>
          </a:prstGeom>
        </p:spPr>
        <p:txBody>
          <a:bodyPr/>
          <a:lstStyle>
            <a:lvl1pPr marL="0" indent="0">
              <a:buNone/>
              <a:defRPr sz="1662">
                <a:latin typeface="Century Gothic" panose="020B0502020202020204" pitchFamily="34" charset="0"/>
              </a:defRPr>
            </a:lvl1pPr>
          </a:lstStyle>
          <a:p>
            <a:pPr lvl="0"/>
            <a:r>
              <a:rPr lang="en-US" dirty="0"/>
              <a:t>Definition</a:t>
            </a:r>
          </a:p>
        </p:txBody>
      </p:sp>
      <p:sp>
        <p:nvSpPr>
          <p:cNvPr id="24" name="Text Placeholder 26"/>
          <p:cNvSpPr>
            <a:spLocks noGrp="1"/>
          </p:cNvSpPr>
          <p:nvPr>
            <p:ph type="body" sz="quarter" idx="13" hasCustomPrompt="1"/>
          </p:nvPr>
        </p:nvSpPr>
        <p:spPr>
          <a:xfrm>
            <a:off x="4231388" y="5366553"/>
            <a:ext cx="4760667" cy="1116134"/>
          </a:xfrm>
          <a:prstGeom prst="rect">
            <a:avLst/>
          </a:prstGeom>
        </p:spPr>
        <p:txBody>
          <a:bodyPr/>
          <a:lstStyle>
            <a:lvl1pPr marL="0" indent="0">
              <a:buNone/>
              <a:defRPr sz="1662">
                <a:latin typeface="Century Gothic" panose="020B0502020202020204" pitchFamily="34" charset="0"/>
              </a:defRPr>
            </a:lvl1pPr>
          </a:lstStyle>
          <a:p>
            <a:pPr lvl="0"/>
            <a:r>
              <a:rPr lang="en-US" dirty="0"/>
              <a:t>Definition</a:t>
            </a:r>
          </a:p>
        </p:txBody>
      </p:sp>
      <p:sp>
        <p:nvSpPr>
          <p:cNvPr id="25" name="Text Placeholder 26"/>
          <p:cNvSpPr>
            <a:spLocks noGrp="1"/>
          </p:cNvSpPr>
          <p:nvPr>
            <p:ph type="body" sz="quarter" idx="14" hasCustomPrompt="1"/>
          </p:nvPr>
        </p:nvSpPr>
        <p:spPr>
          <a:xfrm>
            <a:off x="541064" y="892321"/>
            <a:ext cx="1961768" cy="984250"/>
          </a:xfrm>
          <a:prstGeom prst="rect">
            <a:avLst/>
          </a:prstGeom>
        </p:spPr>
        <p:txBody>
          <a:bodyPr/>
          <a:lstStyle>
            <a:lvl1pPr marL="0" indent="0">
              <a:buNone/>
              <a:defRPr sz="1662">
                <a:latin typeface="Century Gothic" panose="020B0502020202020204" pitchFamily="34" charset="0"/>
              </a:defRPr>
            </a:lvl1pPr>
          </a:lstStyle>
          <a:p>
            <a:pPr lvl="0"/>
            <a:r>
              <a:rPr lang="en-US" dirty="0"/>
              <a:t>Term</a:t>
            </a:r>
          </a:p>
        </p:txBody>
      </p:sp>
      <p:sp>
        <p:nvSpPr>
          <p:cNvPr id="26" name="Text Placeholder 26"/>
          <p:cNvSpPr>
            <a:spLocks noGrp="1"/>
          </p:cNvSpPr>
          <p:nvPr>
            <p:ph type="body" sz="quarter" idx="15" hasCustomPrompt="1"/>
          </p:nvPr>
        </p:nvSpPr>
        <p:spPr>
          <a:xfrm>
            <a:off x="530146" y="2553549"/>
            <a:ext cx="1961768" cy="984250"/>
          </a:xfrm>
          <a:prstGeom prst="rect">
            <a:avLst/>
          </a:prstGeom>
        </p:spPr>
        <p:txBody>
          <a:bodyPr/>
          <a:lstStyle>
            <a:lvl1pPr marL="0" indent="0">
              <a:buNone/>
              <a:defRPr sz="1662">
                <a:latin typeface="Century Gothic" panose="020B0502020202020204" pitchFamily="34" charset="0"/>
              </a:defRPr>
            </a:lvl1pPr>
          </a:lstStyle>
          <a:p>
            <a:pPr lvl="0"/>
            <a:r>
              <a:rPr lang="en-US" dirty="0"/>
              <a:t>Term</a:t>
            </a:r>
          </a:p>
        </p:txBody>
      </p:sp>
      <p:sp>
        <p:nvSpPr>
          <p:cNvPr id="27" name="Text Placeholder 26"/>
          <p:cNvSpPr>
            <a:spLocks noGrp="1"/>
          </p:cNvSpPr>
          <p:nvPr>
            <p:ph type="body" sz="quarter" idx="16" hasCustomPrompt="1"/>
          </p:nvPr>
        </p:nvSpPr>
        <p:spPr>
          <a:xfrm>
            <a:off x="541064" y="4193462"/>
            <a:ext cx="1961768" cy="984250"/>
          </a:xfrm>
          <a:prstGeom prst="rect">
            <a:avLst/>
          </a:prstGeom>
        </p:spPr>
        <p:txBody>
          <a:bodyPr/>
          <a:lstStyle>
            <a:lvl1pPr marL="0" indent="0">
              <a:buNone/>
              <a:defRPr sz="1662">
                <a:latin typeface="Century Gothic" panose="020B0502020202020204" pitchFamily="34" charset="0"/>
              </a:defRPr>
            </a:lvl1pPr>
          </a:lstStyle>
          <a:p>
            <a:pPr lvl="0"/>
            <a:r>
              <a:rPr lang="en-US" dirty="0"/>
              <a:t>Term</a:t>
            </a:r>
          </a:p>
        </p:txBody>
      </p:sp>
    </p:spTree>
    <p:extLst>
      <p:ext uri="{BB962C8B-B14F-4D97-AF65-F5344CB8AC3E}">
        <p14:creationId xmlns:p14="http://schemas.microsoft.com/office/powerpoint/2010/main" val="1819579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left)">
                                      <p:cBhvr>
                                        <p:cTn id="1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rotWithShape="1">
          <a:gsLst>
            <a:gs pos="0">
              <a:schemeClr val="bg2">
                <a:tint val="93000"/>
                <a:satMod val="150000"/>
                <a:shade val="98000"/>
                <a:lumMod val="102000"/>
              </a:schemeClr>
            </a:gs>
            <a:gs pos="50000">
              <a:schemeClr val="bg2">
                <a:tint val="98000"/>
                <a:satMod val="130000"/>
                <a:shade val="90000"/>
                <a:lumMod val="103000"/>
              </a:schemeClr>
            </a:gs>
            <a:gs pos="100000">
              <a:schemeClr val="bg1">
                <a:lumMod val="65000"/>
              </a:schemeClr>
            </a:gs>
          </a:gsLst>
          <a:lin ang="5400000" scaled="0"/>
        </a:gradFill>
        <a:effectLst/>
      </p:bgPr>
    </p:bg>
    <p:spTree>
      <p:nvGrpSpPr>
        <p:cNvPr id="1" name=""/>
        <p:cNvGrpSpPr/>
        <p:nvPr/>
      </p:nvGrpSpPr>
      <p:grpSpPr>
        <a:xfrm>
          <a:off x="0" y="0"/>
          <a:ext cx="0" cy="0"/>
          <a:chOff x="0" y="0"/>
          <a:chExt cx="0" cy="0"/>
        </a:xfrm>
      </p:grpSpPr>
      <p:grpSp>
        <p:nvGrpSpPr>
          <p:cNvPr id="2" name="Group 1"/>
          <p:cNvGrpSpPr/>
          <p:nvPr/>
        </p:nvGrpSpPr>
        <p:grpSpPr>
          <a:xfrm>
            <a:off x="2203976" y="6253519"/>
            <a:ext cx="5168208" cy="593409"/>
            <a:chOff x="2387641" y="6253518"/>
            <a:chExt cx="5598892" cy="593409"/>
          </a:xfrm>
        </p:grpSpPr>
        <p:sp>
          <p:nvSpPr>
            <p:cNvPr id="3" name="TextBox 2"/>
            <p:cNvSpPr txBox="1"/>
            <p:nvPr/>
          </p:nvSpPr>
          <p:spPr>
            <a:xfrm>
              <a:off x="2681379" y="6550223"/>
              <a:ext cx="4879818" cy="291170"/>
            </a:xfrm>
            <a:prstGeom prst="rect">
              <a:avLst/>
            </a:prstGeom>
            <a:noFill/>
          </p:spPr>
          <p:txBody>
            <a:bodyPr wrap="square" rtlCol="0">
              <a:spAutoFit/>
            </a:bodyPr>
            <a:lstStyle/>
            <a:p>
              <a:pPr algn="ctr"/>
              <a:r>
                <a:rPr lang="en-GB" sz="1292" b="1" u="none" noProof="0" dirty="0">
                  <a:ln>
                    <a:noFill/>
                  </a:ln>
                  <a:solidFill>
                    <a:schemeClr val="bg1">
                      <a:lumMod val="85000"/>
                    </a:schemeClr>
                  </a:solidFill>
                  <a:latin typeface="Century Gothic" panose="020B0502020202020204" pitchFamily="34" charset="0"/>
                </a:rPr>
                <a:t>Faculty of</a:t>
              </a:r>
              <a:r>
                <a:rPr lang="en-GB" sz="1292" b="1" u="none" baseline="0" noProof="0" dirty="0">
                  <a:ln>
                    <a:noFill/>
                  </a:ln>
                  <a:solidFill>
                    <a:schemeClr val="bg1">
                      <a:lumMod val="85000"/>
                    </a:schemeClr>
                  </a:solidFill>
                  <a:latin typeface="Century Gothic" panose="020B0502020202020204" pitchFamily="34" charset="0"/>
                </a:rPr>
                <a:t> Personal and Physical Development</a:t>
              </a:r>
            </a:p>
          </p:txBody>
        </p:sp>
        <p:pic>
          <p:nvPicPr>
            <p:cNvPr id="4" name="Picture 4" descr="Running PNG, People Running, Running icon And Logos Free Download ..."/>
            <p:cNvPicPr>
              <a:picLocks noChangeAspect="1" noChangeArrowheads="1"/>
            </p:cNvPicPr>
            <p:nvPr/>
          </p:nvPicPr>
          <p:blipFill>
            <a:blip r:embed="rId29" cstate="print">
              <a:lum bright="70000" contrast="-70000"/>
              <a:extLst>
                <a:ext uri="{BEBA8EAE-BF5A-486C-A8C5-ECC9F3942E4B}">
                  <a14:imgProps xmlns:a14="http://schemas.microsoft.com/office/drawing/2010/main">
                    <a14:imgLayer r:embed="rId30">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7135860" y="6315444"/>
              <a:ext cx="850673" cy="53148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2" descr="OnlineLabels Clip Art - Happy Family Silhouette"/>
            <p:cNvPicPr>
              <a:picLocks noChangeAspect="1" noChangeArrowheads="1"/>
            </p:cNvPicPr>
            <p:nvPr/>
          </p:nvPicPr>
          <p:blipFill>
            <a:blip r:embed="rId31" cstate="print">
              <a:lum bright="70000" contrast="-70000"/>
              <a:extLst>
                <a:ext uri="{28A0092B-C50C-407E-A947-70E740481C1C}">
                  <a14:useLocalDpi xmlns:a14="http://schemas.microsoft.com/office/drawing/2010/main" val="0"/>
                </a:ext>
              </a:extLst>
            </a:blip>
            <a:srcRect/>
            <a:stretch>
              <a:fillRect/>
            </a:stretch>
          </p:blipFill>
          <p:spPr bwMode="auto">
            <a:xfrm>
              <a:off x="2387641" y="6253518"/>
              <a:ext cx="587475" cy="593409"/>
            </a:xfrm>
            <a:prstGeom prst="rect">
              <a:avLst/>
            </a:prstGeom>
            <a:noFill/>
            <a:extLst>
              <a:ext uri="{909E8E84-426E-40DD-AFC4-6F175D3DCCD1}">
                <a14:hiddenFill xmlns:a14="http://schemas.microsoft.com/office/drawing/2010/main">
                  <a:solidFill>
                    <a:srgbClr val="FFFFFF"/>
                  </a:solidFill>
                </a14:hiddenFill>
              </a:ext>
            </a:extLst>
          </p:spPr>
        </p:pic>
      </p:grpSp>
      <p:sp>
        <p:nvSpPr>
          <p:cNvPr id="8" name="Date Placeholder 7"/>
          <p:cNvSpPr>
            <a:spLocks noGrp="1"/>
          </p:cNvSpPr>
          <p:nvPr>
            <p:ph type="dt" sz="half" idx="2"/>
          </p:nvPr>
        </p:nvSpPr>
        <p:spPr>
          <a:xfrm>
            <a:off x="1" y="1"/>
            <a:ext cx="1452571" cy="365125"/>
          </a:xfrm>
          <a:prstGeom prst="rect">
            <a:avLst/>
          </a:prstGeom>
        </p:spPr>
        <p:txBody>
          <a:bodyPr vert="horz" lIns="91440" tIns="45720" rIns="91440" bIns="45720" rtlCol="0" anchor="ctr"/>
          <a:lstStyle>
            <a:lvl1pPr algn="l">
              <a:defRPr sz="1846" u="sng">
                <a:solidFill>
                  <a:schemeClr val="tx1"/>
                </a:solidFill>
                <a:latin typeface="Century Gothic" panose="020B0502020202020204" pitchFamily="34" charset="0"/>
              </a:defRPr>
            </a:lvl1pPr>
          </a:lstStyle>
          <a:p>
            <a:fld id="{45500FBE-7440-4752-A813-382AAF28A14F}" type="datetime1">
              <a:rPr lang="en-GB" smtClean="0"/>
              <a:pPr/>
              <a:t>16/07/2026</a:t>
            </a:fld>
            <a:endParaRPr lang="en-GB" dirty="0"/>
          </a:p>
        </p:txBody>
      </p:sp>
    </p:spTree>
    <p:extLst>
      <p:ext uri="{BB962C8B-B14F-4D97-AF65-F5344CB8AC3E}">
        <p14:creationId xmlns:p14="http://schemas.microsoft.com/office/powerpoint/2010/main" val="2586125129"/>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 id="2147483743" r:id="rId12"/>
    <p:sldLayoutId id="2147483744" r:id="rId13"/>
    <p:sldLayoutId id="2147483745" r:id="rId14"/>
    <p:sldLayoutId id="2147483746" r:id="rId15"/>
    <p:sldLayoutId id="2147483747" r:id="rId16"/>
    <p:sldLayoutId id="2147483748" r:id="rId17"/>
    <p:sldLayoutId id="2147483749" r:id="rId18"/>
    <p:sldLayoutId id="2147483750" r:id="rId19"/>
    <p:sldLayoutId id="2147483751" r:id="rId20"/>
    <p:sldLayoutId id="2147483752" r:id="rId21"/>
    <p:sldLayoutId id="2147483753" r:id="rId22"/>
    <p:sldLayoutId id="2147483754" r:id="rId23"/>
    <p:sldLayoutId id="2147483755" r:id="rId24"/>
    <p:sldLayoutId id="2147483756" r:id="rId25"/>
    <p:sldLayoutId id="2147483757" r:id="rId26"/>
    <p:sldLayoutId id="2147483759" r:id="rId27"/>
  </p:sldLayoutIdLst>
  <p:txStyles>
    <p:titleStyle>
      <a:lvl1pPr algn="ctr" defTabSz="844083" rtl="0" eaLnBrk="1" latinLnBrk="0" hangingPunct="1">
        <a:lnSpc>
          <a:spcPct val="90000"/>
        </a:lnSpc>
        <a:spcBef>
          <a:spcPct val="0"/>
        </a:spcBef>
        <a:buNone/>
        <a:defRPr sz="2954" u="sng" kern="1200">
          <a:solidFill>
            <a:schemeClr val="tx1"/>
          </a:solidFill>
          <a:latin typeface="+mj-lt"/>
          <a:ea typeface="+mj-ea"/>
          <a:cs typeface="+mj-cs"/>
        </a:defRPr>
      </a:lvl1pPr>
    </p:titleStyle>
    <p:bodyStyle>
      <a:lvl1pPr marL="211021" indent="-211021" algn="l" defTabSz="844083" rtl="0" eaLnBrk="1" latinLnBrk="0" hangingPunct="1">
        <a:lnSpc>
          <a:spcPct val="90000"/>
        </a:lnSpc>
        <a:spcBef>
          <a:spcPts val="923"/>
        </a:spcBef>
        <a:buFont typeface="Arial" panose="020B0604020202020204" pitchFamily="34" charset="0"/>
        <a:buChar char="•"/>
        <a:defRPr sz="2585" kern="1200">
          <a:solidFill>
            <a:schemeClr val="tx1"/>
          </a:solidFill>
          <a:latin typeface="+mn-lt"/>
          <a:ea typeface="+mn-ea"/>
          <a:cs typeface="+mn-cs"/>
        </a:defRPr>
      </a:lvl1pPr>
      <a:lvl2pPr marL="633062" indent="-211021" algn="l" defTabSz="844083" rtl="0" eaLnBrk="1" latinLnBrk="0" hangingPunct="1">
        <a:lnSpc>
          <a:spcPct val="90000"/>
        </a:lnSpc>
        <a:spcBef>
          <a:spcPts val="462"/>
        </a:spcBef>
        <a:buFont typeface="Arial" panose="020B0604020202020204" pitchFamily="34" charset="0"/>
        <a:buChar char="•"/>
        <a:defRPr sz="2215" kern="1200">
          <a:solidFill>
            <a:schemeClr val="tx1"/>
          </a:solidFill>
          <a:latin typeface="+mn-lt"/>
          <a:ea typeface="+mn-ea"/>
          <a:cs typeface="+mn-cs"/>
        </a:defRPr>
      </a:lvl2pPr>
      <a:lvl3pPr marL="1055103" indent="-211021" algn="l" defTabSz="844083" rtl="0" eaLnBrk="1" latinLnBrk="0" hangingPunct="1">
        <a:lnSpc>
          <a:spcPct val="90000"/>
        </a:lnSpc>
        <a:spcBef>
          <a:spcPts val="462"/>
        </a:spcBef>
        <a:buFont typeface="Arial" panose="020B0604020202020204" pitchFamily="34" charset="0"/>
        <a:buChar char="•"/>
        <a:defRPr sz="1846" kern="1200">
          <a:solidFill>
            <a:schemeClr val="tx1"/>
          </a:solidFill>
          <a:latin typeface="+mn-lt"/>
          <a:ea typeface="+mn-ea"/>
          <a:cs typeface="+mn-cs"/>
        </a:defRPr>
      </a:lvl3pPr>
      <a:lvl4pPr marL="1477145"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4pPr>
      <a:lvl5pPr marL="1899186"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5pPr>
      <a:lvl6pPr marL="2321227"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6pPr>
      <a:lvl7pPr marL="2743269"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7pPr>
      <a:lvl8pPr marL="3165310"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8pPr>
      <a:lvl9pPr marL="3587351"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9pPr>
    </p:bodyStyle>
    <p:otherStyle>
      <a:defPPr>
        <a:defRPr lang="en-US"/>
      </a:defPPr>
      <a:lvl1pPr marL="0" algn="l" defTabSz="844083" rtl="0" eaLnBrk="1" latinLnBrk="0" hangingPunct="1">
        <a:defRPr sz="1662" kern="1200">
          <a:solidFill>
            <a:schemeClr val="tx1"/>
          </a:solidFill>
          <a:latin typeface="+mn-lt"/>
          <a:ea typeface="+mn-ea"/>
          <a:cs typeface="+mn-cs"/>
        </a:defRPr>
      </a:lvl1pPr>
      <a:lvl2pPr marL="422041" algn="l" defTabSz="844083" rtl="0" eaLnBrk="1" latinLnBrk="0" hangingPunct="1">
        <a:defRPr sz="1662" kern="1200">
          <a:solidFill>
            <a:schemeClr val="tx1"/>
          </a:solidFill>
          <a:latin typeface="+mn-lt"/>
          <a:ea typeface="+mn-ea"/>
          <a:cs typeface="+mn-cs"/>
        </a:defRPr>
      </a:lvl2pPr>
      <a:lvl3pPr marL="844083" algn="l" defTabSz="844083" rtl="0" eaLnBrk="1" latinLnBrk="0" hangingPunct="1">
        <a:defRPr sz="1662" kern="1200">
          <a:solidFill>
            <a:schemeClr val="tx1"/>
          </a:solidFill>
          <a:latin typeface="+mn-lt"/>
          <a:ea typeface="+mn-ea"/>
          <a:cs typeface="+mn-cs"/>
        </a:defRPr>
      </a:lvl3pPr>
      <a:lvl4pPr marL="1266124" algn="l" defTabSz="844083" rtl="0" eaLnBrk="1" latinLnBrk="0" hangingPunct="1">
        <a:defRPr sz="1662" kern="1200">
          <a:solidFill>
            <a:schemeClr val="tx1"/>
          </a:solidFill>
          <a:latin typeface="+mn-lt"/>
          <a:ea typeface="+mn-ea"/>
          <a:cs typeface="+mn-cs"/>
        </a:defRPr>
      </a:lvl4pPr>
      <a:lvl5pPr marL="1688165" algn="l" defTabSz="844083" rtl="0" eaLnBrk="1" latinLnBrk="0" hangingPunct="1">
        <a:defRPr sz="1662" kern="1200">
          <a:solidFill>
            <a:schemeClr val="tx1"/>
          </a:solidFill>
          <a:latin typeface="+mn-lt"/>
          <a:ea typeface="+mn-ea"/>
          <a:cs typeface="+mn-cs"/>
        </a:defRPr>
      </a:lvl5pPr>
      <a:lvl6pPr marL="2110207" algn="l" defTabSz="844083" rtl="0" eaLnBrk="1" latinLnBrk="0" hangingPunct="1">
        <a:defRPr sz="1662" kern="1200">
          <a:solidFill>
            <a:schemeClr val="tx1"/>
          </a:solidFill>
          <a:latin typeface="+mn-lt"/>
          <a:ea typeface="+mn-ea"/>
          <a:cs typeface="+mn-cs"/>
        </a:defRPr>
      </a:lvl6pPr>
      <a:lvl7pPr marL="2532248" algn="l" defTabSz="844083" rtl="0" eaLnBrk="1" latinLnBrk="0" hangingPunct="1">
        <a:defRPr sz="1662" kern="1200">
          <a:solidFill>
            <a:schemeClr val="tx1"/>
          </a:solidFill>
          <a:latin typeface="+mn-lt"/>
          <a:ea typeface="+mn-ea"/>
          <a:cs typeface="+mn-cs"/>
        </a:defRPr>
      </a:lvl7pPr>
      <a:lvl8pPr marL="2954289" algn="l" defTabSz="844083" rtl="0" eaLnBrk="1" latinLnBrk="0" hangingPunct="1">
        <a:defRPr sz="1662" kern="1200">
          <a:solidFill>
            <a:schemeClr val="tx1"/>
          </a:solidFill>
          <a:latin typeface="+mn-lt"/>
          <a:ea typeface="+mn-ea"/>
          <a:cs typeface="+mn-cs"/>
        </a:defRPr>
      </a:lvl8pPr>
      <a:lvl9pPr marL="3376331" algn="l" defTabSz="844083" rtl="0" eaLnBrk="1" latinLnBrk="0" hangingPunct="1">
        <a:defRPr sz="166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0.xml"/><Relationship Id="rId1" Type="http://schemas.openxmlformats.org/officeDocument/2006/relationships/slideLayout" Target="../slideLayouts/slideLayout14.xml"/><Relationship Id="rId5" Type="http://schemas.microsoft.com/office/2007/relationships/hdphoto" Target="../media/hdphoto4.wdp"/><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microsoft.com/office/2007/relationships/hdphoto" Target="../media/hdphoto3.wdp"/></Relationships>
</file>

<file path=ppt/slides/_rels/slide1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7.xml"/><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microsoft.com/office/2007/relationships/hdphoto" Target="../media/hdphoto3.wdp"/></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notesSlide" Target="../notesSlides/notesSlide4.xml"/><Relationship Id="rId1" Type="http://schemas.openxmlformats.org/officeDocument/2006/relationships/slideLayout" Target="../slideLayouts/slideLayout14.xml"/><Relationship Id="rId5" Type="http://schemas.openxmlformats.org/officeDocument/2006/relationships/image" Target="../media/image50.png"/><Relationship Id="rId4" Type="http://schemas.openxmlformats.org/officeDocument/2006/relationships/image" Target="../media/image49.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2.xml"/><Relationship Id="rId1" Type="http://schemas.openxmlformats.org/officeDocument/2006/relationships/video" Target="https://www.youtube.com/embed/zDr1pWS-PQg" TargetMode="External"/><Relationship Id="rId4" Type="http://schemas.openxmlformats.org/officeDocument/2006/relationships/image" Target="../media/image51.png"/></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7.xml"/><Relationship Id="rId1" Type="http://schemas.openxmlformats.org/officeDocument/2006/relationships/slideLayout" Target="../slideLayouts/slideLayout14.xml"/><Relationship Id="rId5" Type="http://schemas.openxmlformats.org/officeDocument/2006/relationships/image" Target="../media/image54.png"/><Relationship Id="rId4" Type="http://schemas.openxmlformats.org/officeDocument/2006/relationships/image" Target="../media/image5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171F8E-328B-4529-82E1-DBB47724E74C}"/>
              </a:ext>
            </a:extLst>
          </p:cNvPr>
          <p:cNvSpPr>
            <a:spLocks noGrp="1"/>
          </p:cNvSpPr>
          <p:nvPr>
            <p:ph type="ctrTitle"/>
          </p:nvPr>
        </p:nvSpPr>
        <p:spPr>
          <a:xfrm>
            <a:off x="1331640" y="-79129"/>
            <a:ext cx="7801697" cy="757953"/>
          </a:xfrm>
        </p:spPr>
        <p:txBody>
          <a:bodyPr>
            <a:normAutofit/>
          </a:bodyPr>
          <a:lstStyle/>
          <a:p>
            <a:r>
              <a:rPr lang="en-GB" dirty="0"/>
              <a:t>Mental Health </a:t>
            </a:r>
          </a:p>
        </p:txBody>
      </p:sp>
      <p:sp>
        <p:nvSpPr>
          <p:cNvPr id="3" name="Subtitle 2">
            <a:extLst>
              <a:ext uri="{FF2B5EF4-FFF2-40B4-BE49-F238E27FC236}">
                <a16:creationId xmlns:a16="http://schemas.microsoft.com/office/drawing/2014/main" id="{13616371-D82E-499E-91A7-5BBC23C07357}"/>
              </a:ext>
            </a:extLst>
          </p:cNvPr>
          <p:cNvSpPr>
            <a:spLocks noGrp="1"/>
          </p:cNvSpPr>
          <p:nvPr>
            <p:ph type="subTitle" idx="1"/>
          </p:nvPr>
        </p:nvSpPr>
        <p:spPr/>
        <p:txBody>
          <a:bodyPr/>
          <a:lstStyle/>
          <a:p>
            <a:pPr algn="ctr"/>
            <a:r>
              <a:rPr lang="en-GB" sz="2600" dirty="0"/>
              <a:t>Do you remember the </a:t>
            </a:r>
            <a:r>
              <a:rPr lang="en-GB" sz="2600" b="1" dirty="0"/>
              <a:t>Five Ways to Well-being</a:t>
            </a:r>
            <a:r>
              <a:rPr lang="en-GB" sz="2600" dirty="0"/>
              <a:t>?</a:t>
            </a:r>
          </a:p>
          <a:p>
            <a:pPr algn="ctr"/>
            <a:r>
              <a:rPr lang="en-GB" sz="2600" b="1" dirty="0"/>
              <a:t>Instructions: </a:t>
            </a:r>
            <a:r>
              <a:rPr lang="en-GB" sz="2600" dirty="0"/>
              <a:t>List as many as you can on your white board.</a:t>
            </a:r>
          </a:p>
        </p:txBody>
      </p:sp>
      <p:pic>
        <p:nvPicPr>
          <p:cNvPr id="4" name="Picture 3">
            <a:extLst>
              <a:ext uri="{FF2B5EF4-FFF2-40B4-BE49-F238E27FC236}">
                <a16:creationId xmlns:a16="http://schemas.microsoft.com/office/drawing/2014/main" id="{BBC2E369-DEB4-40E3-A227-5D6414A9BA6E}"/>
              </a:ext>
            </a:extLst>
          </p:cNvPr>
          <p:cNvPicPr>
            <a:picLocks noChangeAspect="1"/>
          </p:cNvPicPr>
          <p:nvPr/>
        </p:nvPicPr>
        <p:blipFill>
          <a:blip r:embed="rId3"/>
          <a:stretch>
            <a:fillRect/>
          </a:stretch>
        </p:blipFill>
        <p:spPr>
          <a:xfrm>
            <a:off x="2915816" y="2534867"/>
            <a:ext cx="2165226" cy="926717"/>
          </a:xfrm>
          <a:prstGeom prst="rect">
            <a:avLst/>
          </a:prstGeom>
        </p:spPr>
      </p:pic>
      <p:pic>
        <p:nvPicPr>
          <p:cNvPr id="6" name="Picture 5">
            <a:extLst>
              <a:ext uri="{FF2B5EF4-FFF2-40B4-BE49-F238E27FC236}">
                <a16:creationId xmlns:a16="http://schemas.microsoft.com/office/drawing/2014/main" id="{E632DEEA-82E8-4AA6-9B09-C8DEF7C03946}"/>
              </a:ext>
            </a:extLst>
          </p:cNvPr>
          <p:cNvPicPr>
            <a:picLocks noChangeAspect="1"/>
          </p:cNvPicPr>
          <p:nvPr/>
        </p:nvPicPr>
        <p:blipFill>
          <a:blip r:embed="rId4"/>
          <a:stretch>
            <a:fillRect/>
          </a:stretch>
        </p:blipFill>
        <p:spPr>
          <a:xfrm>
            <a:off x="3278599" y="3554042"/>
            <a:ext cx="5865401" cy="2815433"/>
          </a:xfrm>
          <a:prstGeom prst="rect">
            <a:avLst/>
          </a:prstGeom>
        </p:spPr>
      </p:pic>
      <p:sp>
        <p:nvSpPr>
          <p:cNvPr id="5" name="Date Placeholder 4"/>
          <p:cNvSpPr>
            <a:spLocks noGrp="1"/>
          </p:cNvSpPr>
          <p:nvPr>
            <p:ph type="dt" sz="half" idx="10"/>
          </p:nvPr>
        </p:nvSpPr>
        <p:spPr/>
        <p:txBody>
          <a:bodyPr/>
          <a:lstStyle/>
          <a:p>
            <a:fld id="{CEA8C67C-97A8-4AA6-97E9-38BFBF536CD4}" type="datetime1">
              <a:rPr lang="en-GB" smtClean="0"/>
              <a:t>16/07/2026</a:t>
            </a:fld>
            <a:endParaRPr lang="en-GB" dirty="0"/>
          </a:p>
        </p:txBody>
      </p:sp>
      <p:sp>
        <p:nvSpPr>
          <p:cNvPr id="7" name="TextBox 6">
            <a:extLst>
              <a:ext uri="{FF2B5EF4-FFF2-40B4-BE49-F238E27FC236}">
                <a16:creationId xmlns:a16="http://schemas.microsoft.com/office/drawing/2014/main" id="{63A531F1-FA39-1811-5464-C9FC1820E2FF}"/>
              </a:ext>
            </a:extLst>
          </p:cNvPr>
          <p:cNvSpPr txBox="1"/>
          <p:nvPr/>
        </p:nvSpPr>
        <p:spPr>
          <a:xfrm>
            <a:off x="5436096" y="2636912"/>
            <a:ext cx="3168352" cy="646331"/>
          </a:xfrm>
          <a:prstGeom prst="rect">
            <a:avLst/>
          </a:prstGeom>
          <a:solidFill>
            <a:srgbClr val="FDCBCB"/>
          </a:solidFill>
          <a:ln w="28575">
            <a:solidFill>
              <a:srgbClr val="FF00FF"/>
            </a:solidFill>
          </a:ln>
        </p:spPr>
        <p:txBody>
          <a:bodyPr wrap="square" rtlCol="0">
            <a:spAutoFit/>
          </a:bodyPr>
          <a:lstStyle/>
          <a:p>
            <a:r>
              <a:rPr lang="en-GB" sz="1800" b="1" noProof="0" dirty="0">
                <a:latin typeface="+mn-lt"/>
              </a:rPr>
              <a:t>Now make a list of them in your book!</a:t>
            </a:r>
          </a:p>
        </p:txBody>
      </p:sp>
    </p:spTree>
    <p:extLst>
      <p:ext uri="{BB962C8B-B14F-4D97-AF65-F5344CB8AC3E}">
        <p14:creationId xmlns:p14="http://schemas.microsoft.com/office/powerpoint/2010/main" val="1122629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2660"/>
            <a:ext cx="9144000" cy="734846"/>
          </a:xfrm>
          <a:solidFill>
            <a:schemeClr val="accent4">
              <a:lumMod val="20000"/>
              <a:lumOff val="80000"/>
            </a:schemeClr>
          </a:solidFill>
        </p:spPr>
        <p:txBody>
          <a:bodyPr>
            <a:noAutofit/>
          </a:bodyPr>
          <a:lstStyle/>
          <a:p>
            <a:pPr algn="ctr"/>
            <a:r>
              <a:rPr lang="en-US" b="1" dirty="0">
                <a:solidFill>
                  <a:srgbClr val="008000"/>
                </a:solidFill>
              </a:rPr>
              <a:t>Three</a:t>
            </a:r>
            <a:r>
              <a:rPr lang="en-US" b="1" dirty="0"/>
              <a:t> </a:t>
            </a:r>
            <a:r>
              <a:rPr lang="en-US" b="1" dirty="0">
                <a:solidFill>
                  <a:srgbClr val="FF0000"/>
                </a:solidFill>
              </a:rPr>
              <a:t>pen</a:t>
            </a:r>
            <a:r>
              <a:rPr lang="en-US" b="1" dirty="0"/>
              <a:t> </a:t>
            </a:r>
            <a:r>
              <a:rPr lang="en-US" b="1" dirty="0">
                <a:solidFill>
                  <a:srgbClr val="0070C0"/>
                </a:solidFill>
              </a:rPr>
              <a:t>answer! </a:t>
            </a:r>
            <a:endParaRPr lang="en-GB" b="1" dirty="0">
              <a:solidFill>
                <a:srgbClr val="0070C0"/>
              </a:solidFill>
            </a:endParaRPr>
          </a:p>
        </p:txBody>
      </p:sp>
      <p:sp>
        <p:nvSpPr>
          <p:cNvPr id="4" name="TextBox 3"/>
          <p:cNvSpPr txBox="1"/>
          <p:nvPr/>
        </p:nvSpPr>
        <p:spPr>
          <a:xfrm>
            <a:off x="1697334" y="2710696"/>
            <a:ext cx="5749333" cy="1957204"/>
          </a:xfrm>
          <a:prstGeom prst="cloud">
            <a:avLst/>
          </a:prstGeom>
          <a:solidFill>
            <a:srgbClr val="FFCDCB"/>
          </a:solidFill>
          <a:ln>
            <a:solidFill>
              <a:srgbClr val="CC0C0B"/>
            </a:solidFill>
          </a:ln>
        </p:spPr>
        <p:txBody>
          <a:bodyPr wrap="square" rtlCol="0">
            <a:spAutoFit/>
          </a:bodyPr>
          <a:lstStyle/>
          <a:p>
            <a:pPr algn="ctr"/>
            <a:r>
              <a:rPr lang="en-GB" sz="2585" b="1" dirty="0">
                <a:latin typeface="Century Gothic" panose="020B0502020202020204" pitchFamily="34" charset="0"/>
              </a:rPr>
              <a:t>Signs someone may need to seek support for their mental health</a:t>
            </a:r>
          </a:p>
        </p:txBody>
      </p:sp>
      <p:cxnSp>
        <p:nvCxnSpPr>
          <p:cNvPr id="7" name="Straight Arrow Connector 6"/>
          <p:cNvCxnSpPr/>
          <p:nvPr/>
        </p:nvCxnSpPr>
        <p:spPr>
          <a:xfrm flipH="1" flipV="1">
            <a:off x="3548895" y="2122411"/>
            <a:ext cx="861114" cy="588287"/>
          </a:xfrm>
          <a:prstGeom prst="straightConnector1">
            <a:avLst/>
          </a:prstGeom>
          <a:ln>
            <a:solidFill>
              <a:srgbClr val="CC0C0B"/>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526433" y="1295103"/>
            <a:ext cx="4633853" cy="1114921"/>
          </a:xfrm>
          <a:prstGeom prst="rect">
            <a:avLst/>
          </a:prstGeom>
          <a:noFill/>
        </p:spPr>
        <p:txBody>
          <a:bodyPr wrap="square" rtlCol="0">
            <a:spAutoFit/>
          </a:bodyPr>
          <a:lstStyle/>
          <a:p>
            <a:r>
              <a:rPr lang="en-US" sz="2215" b="1" dirty="0">
                <a:solidFill>
                  <a:srgbClr val="0070C0"/>
                </a:solidFill>
                <a:latin typeface="Century Gothic" panose="020B0502020202020204" pitchFamily="34" charset="0"/>
              </a:rPr>
              <a:t>Use the first </a:t>
            </a:r>
            <a:r>
              <a:rPr lang="en-GB" sz="2215" b="1" dirty="0">
                <a:solidFill>
                  <a:srgbClr val="0070C0"/>
                </a:solidFill>
                <a:latin typeface="Century Gothic" panose="020B0502020202020204" pitchFamily="34" charset="0"/>
              </a:rPr>
              <a:t>colour</a:t>
            </a:r>
            <a:r>
              <a:rPr lang="en-US" sz="2215" b="1" dirty="0">
                <a:solidFill>
                  <a:srgbClr val="0070C0"/>
                </a:solidFill>
                <a:latin typeface="Century Gothic" panose="020B0502020202020204" pitchFamily="34" charset="0"/>
              </a:rPr>
              <a:t> pen / pencil to silently write YOUR OWN ideas around the question.</a:t>
            </a:r>
            <a:endParaRPr lang="en-GB" sz="2215" b="1" dirty="0">
              <a:solidFill>
                <a:srgbClr val="0070C0"/>
              </a:solidFill>
              <a:latin typeface="Century Gothic" panose="020B0502020202020204" pitchFamily="34" charset="0"/>
            </a:endParaRPr>
          </a:p>
        </p:txBody>
      </p:sp>
      <p:cxnSp>
        <p:nvCxnSpPr>
          <p:cNvPr id="9" name="Straight Arrow Connector 8"/>
          <p:cNvCxnSpPr/>
          <p:nvPr/>
        </p:nvCxnSpPr>
        <p:spPr>
          <a:xfrm flipH="1">
            <a:off x="1911928" y="4330074"/>
            <a:ext cx="622388" cy="613990"/>
          </a:xfrm>
          <a:prstGeom prst="straightConnector1">
            <a:avLst/>
          </a:prstGeom>
          <a:ln>
            <a:solidFill>
              <a:srgbClr val="CC0C0B"/>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350200" y="4944064"/>
            <a:ext cx="3661904" cy="1455783"/>
          </a:xfrm>
          <a:prstGeom prst="rect">
            <a:avLst/>
          </a:prstGeom>
          <a:noFill/>
        </p:spPr>
        <p:txBody>
          <a:bodyPr wrap="square" rtlCol="0">
            <a:spAutoFit/>
          </a:bodyPr>
          <a:lstStyle/>
          <a:p>
            <a:r>
              <a:rPr lang="en-US" sz="2215" b="1" dirty="0">
                <a:solidFill>
                  <a:srgbClr val="FF0000"/>
                </a:solidFill>
                <a:latin typeface="Century Gothic" panose="020B0502020202020204" pitchFamily="34" charset="0"/>
              </a:rPr>
              <a:t>Then pair with people near you to share and add </a:t>
            </a:r>
            <a:r>
              <a:rPr lang="en-GB" sz="2215" b="1" dirty="0">
                <a:solidFill>
                  <a:srgbClr val="FF0000"/>
                </a:solidFill>
                <a:latin typeface="Century Gothic" panose="020B0502020202020204" pitchFamily="34" charset="0"/>
              </a:rPr>
              <a:t>those</a:t>
            </a:r>
            <a:r>
              <a:rPr lang="en-US" sz="2215" b="1" dirty="0">
                <a:solidFill>
                  <a:srgbClr val="FF0000"/>
                </a:solidFill>
                <a:latin typeface="Century Gothic" panose="020B0502020202020204" pitchFamily="34" charset="0"/>
              </a:rPr>
              <a:t> ideas in another </a:t>
            </a:r>
            <a:r>
              <a:rPr lang="en-GB" sz="2215" b="1" dirty="0">
                <a:solidFill>
                  <a:srgbClr val="FF0000"/>
                </a:solidFill>
                <a:latin typeface="Century Gothic" panose="020B0502020202020204" pitchFamily="34" charset="0"/>
              </a:rPr>
              <a:t>colour</a:t>
            </a:r>
            <a:r>
              <a:rPr lang="en-US" sz="2215" b="1" dirty="0">
                <a:solidFill>
                  <a:srgbClr val="FF0000"/>
                </a:solidFill>
                <a:latin typeface="Century Gothic" panose="020B0502020202020204" pitchFamily="34" charset="0"/>
              </a:rPr>
              <a:t> pen.</a:t>
            </a:r>
            <a:endParaRPr lang="en-GB" sz="2215" b="1" dirty="0">
              <a:solidFill>
                <a:srgbClr val="FF0000"/>
              </a:solidFill>
              <a:latin typeface="Century Gothic" panose="020B0502020202020204" pitchFamily="34" charset="0"/>
            </a:endParaRPr>
          </a:p>
        </p:txBody>
      </p:sp>
      <p:cxnSp>
        <p:nvCxnSpPr>
          <p:cNvPr id="14" name="Straight Arrow Connector 13"/>
          <p:cNvCxnSpPr/>
          <p:nvPr/>
        </p:nvCxnSpPr>
        <p:spPr>
          <a:xfrm>
            <a:off x="5688891" y="4330075"/>
            <a:ext cx="510165" cy="725067"/>
          </a:xfrm>
          <a:prstGeom prst="straightConnector1">
            <a:avLst/>
          </a:prstGeom>
          <a:ln>
            <a:solidFill>
              <a:srgbClr val="CC0C0B"/>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4813559" y="5145315"/>
            <a:ext cx="3919067" cy="1455783"/>
          </a:xfrm>
          <a:prstGeom prst="rect">
            <a:avLst/>
          </a:prstGeom>
          <a:noFill/>
        </p:spPr>
        <p:txBody>
          <a:bodyPr wrap="square" rtlCol="0">
            <a:spAutoFit/>
          </a:bodyPr>
          <a:lstStyle/>
          <a:p>
            <a:r>
              <a:rPr lang="en-GB" sz="2215" b="1" dirty="0">
                <a:solidFill>
                  <a:srgbClr val="008000"/>
                </a:solidFill>
                <a:latin typeface="Century Gothic" panose="020B0502020202020204" pitchFamily="34" charset="0"/>
              </a:rPr>
              <a:t>Finally, share with the whole class and add these ideas in another colour pen.</a:t>
            </a:r>
          </a:p>
        </p:txBody>
      </p:sp>
    </p:spTree>
    <p:extLst>
      <p:ext uri="{BB962C8B-B14F-4D97-AF65-F5344CB8AC3E}">
        <p14:creationId xmlns:p14="http://schemas.microsoft.com/office/powerpoint/2010/main" val="1985648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Box 3"/>
          <p:cNvSpPr txBox="1"/>
          <p:nvPr/>
        </p:nvSpPr>
        <p:spPr>
          <a:xfrm>
            <a:off x="99280" y="1484784"/>
            <a:ext cx="5749333" cy="1957204"/>
          </a:xfrm>
          <a:prstGeom prst="cloud">
            <a:avLst/>
          </a:prstGeom>
          <a:solidFill>
            <a:srgbClr val="FFCDCB"/>
          </a:solidFill>
          <a:ln>
            <a:solidFill>
              <a:srgbClr val="CC0C0B"/>
            </a:solidFill>
          </a:ln>
        </p:spPr>
        <p:txBody>
          <a:bodyPr wrap="square" rtlCol="0">
            <a:spAutoFit/>
          </a:bodyPr>
          <a:lstStyle/>
          <a:p>
            <a:pPr algn="ctr"/>
            <a:r>
              <a:rPr lang="en-GB" sz="2585" b="1" dirty="0">
                <a:latin typeface="Century Gothic" panose="020B0502020202020204" pitchFamily="34" charset="0"/>
              </a:rPr>
              <a:t>Signs someone may need to seek support for their mental health</a:t>
            </a:r>
          </a:p>
        </p:txBody>
      </p:sp>
      <p:sp>
        <p:nvSpPr>
          <p:cNvPr id="3" name="TextBox 2"/>
          <p:cNvSpPr txBox="1"/>
          <p:nvPr/>
        </p:nvSpPr>
        <p:spPr>
          <a:xfrm>
            <a:off x="116226" y="116632"/>
            <a:ext cx="5319869" cy="923330"/>
          </a:xfrm>
          <a:prstGeom prst="rect">
            <a:avLst/>
          </a:prstGeom>
          <a:solidFill>
            <a:srgbClr val="FDCBCB"/>
          </a:solidFill>
          <a:ln w="28575">
            <a:solidFill>
              <a:srgbClr val="FF00FF"/>
            </a:solidFill>
          </a:ln>
        </p:spPr>
        <p:txBody>
          <a:bodyPr wrap="square" rtlCol="0">
            <a:spAutoFit/>
          </a:bodyPr>
          <a:lstStyle/>
          <a:p>
            <a:r>
              <a:rPr lang="en-GB" dirty="0">
                <a:solidFill>
                  <a:srgbClr val="111111"/>
                </a:solidFill>
              </a:rPr>
              <a:t>Signs and symptoms of mental illness can vary, depending on the disorder, circumstances and other factors. </a:t>
            </a:r>
          </a:p>
        </p:txBody>
      </p:sp>
      <p:sp>
        <p:nvSpPr>
          <p:cNvPr id="5" name="TextBox 4"/>
          <p:cNvSpPr txBox="1"/>
          <p:nvPr/>
        </p:nvSpPr>
        <p:spPr>
          <a:xfrm>
            <a:off x="6072861" y="260648"/>
            <a:ext cx="2747611" cy="4524315"/>
          </a:xfrm>
          <a:prstGeom prst="rect">
            <a:avLst/>
          </a:prstGeom>
          <a:solidFill>
            <a:srgbClr val="FDCBCB"/>
          </a:solidFill>
          <a:ln w="28575">
            <a:solidFill>
              <a:srgbClr val="FF00FF"/>
            </a:solidFill>
          </a:ln>
        </p:spPr>
        <p:txBody>
          <a:bodyPr wrap="square" rtlCol="0">
            <a:spAutoFit/>
          </a:bodyPr>
          <a:lstStyle/>
          <a:p>
            <a:pPr>
              <a:buFont typeface="Arial" panose="020B0604020202020204" pitchFamily="34" charset="0"/>
              <a:buChar char="•"/>
            </a:pPr>
            <a:r>
              <a:rPr lang="en-GB" dirty="0">
                <a:solidFill>
                  <a:srgbClr val="111111"/>
                </a:solidFill>
              </a:rPr>
              <a:t>Feeling sad or down</a:t>
            </a:r>
          </a:p>
          <a:p>
            <a:pPr>
              <a:buFont typeface="Arial" panose="020B0604020202020204" pitchFamily="34" charset="0"/>
              <a:buChar char="•"/>
            </a:pPr>
            <a:r>
              <a:rPr lang="en-GB" dirty="0">
                <a:solidFill>
                  <a:srgbClr val="111111"/>
                </a:solidFill>
              </a:rPr>
              <a:t>Confused </a:t>
            </a:r>
          </a:p>
          <a:p>
            <a:pPr>
              <a:buFont typeface="Arial" panose="020B0604020202020204" pitchFamily="34" charset="0"/>
              <a:buChar char="•"/>
            </a:pPr>
            <a:r>
              <a:rPr lang="en-GB" dirty="0">
                <a:solidFill>
                  <a:srgbClr val="111111"/>
                </a:solidFill>
              </a:rPr>
              <a:t>Unable to concentrate</a:t>
            </a:r>
          </a:p>
          <a:p>
            <a:pPr>
              <a:buFont typeface="Arial" panose="020B0604020202020204" pitchFamily="34" charset="0"/>
              <a:buChar char="•"/>
            </a:pPr>
            <a:r>
              <a:rPr lang="en-GB" dirty="0">
                <a:solidFill>
                  <a:srgbClr val="111111"/>
                </a:solidFill>
              </a:rPr>
              <a:t>Excessive fears or worries</a:t>
            </a:r>
          </a:p>
          <a:p>
            <a:pPr>
              <a:buFont typeface="Arial" panose="020B0604020202020204" pitchFamily="34" charset="0"/>
              <a:buChar char="•"/>
            </a:pPr>
            <a:r>
              <a:rPr lang="en-GB" dirty="0">
                <a:solidFill>
                  <a:srgbClr val="111111"/>
                </a:solidFill>
              </a:rPr>
              <a:t>Extreme feelings of guilt</a:t>
            </a:r>
          </a:p>
          <a:p>
            <a:pPr>
              <a:buFont typeface="Arial" panose="020B0604020202020204" pitchFamily="34" charset="0"/>
              <a:buChar char="•"/>
            </a:pPr>
            <a:r>
              <a:rPr lang="en-GB" dirty="0">
                <a:solidFill>
                  <a:srgbClr val="111111"/>
                </a:solidFill>
              </a:rPr>
              <a:t>Extreme mood changes of highs and lows</a:t>
            </a:r>
          </a:p>
          <a:p>
            <a:pPr>
              <a:buFont typeface="Arial" panose="020B0604020202020204" pitchFamily="34" charset="0"/>
              <a:buChar char="•"/>
            </a:pPr>
            <a:r>
              <a:rPr lang="en-GB" dirty="0">
                <a:solidFill>
                  <a:srgbClr val="111111"/>
                </a:solidFill>
              </a:rPr>
              <a:t>Withdrawal from friends and activities</a:t>
            </a:r>
          </a:p>
          <a:p>
            <a:pPr>
              <a:buFont typeface="Arial" panose="020B0604020202020204" pitchFamily="34" charset="0"/>
              <a:buChar char="•"/>
            </a:pPr>
            <a:r>
              <a:rPr lang="en-GB" dirty="0">
                <a:solidFill>
                  <a:srgbClr val="111111"/>
                </a:solidFill>
              </a:rPr>
              <a:t>Significant tiredness, low energy </a:t>
            </a:r>
          </a:p>
          <a:p>
            <a:pPr>
              <a:buFont typeface="Arial" panose="020B0604020202020204" pitchFamily="34" charset="0"/>
              <a:buChar char="•"/>
            </a:pPr>
            <a:r>
              <a:rPr lang="en-GB" dirty="0">
                <a:solidFill>
                  <a:srgbClr val="111111"/>
                </a:solidFill>
              </a:rPr>
              <a:t>Problems sleeping</a:t>
            </a:r>
          </a:p>
          <a:p>
            <a:pPr>
              <a:buFont typeface="Arial" panose="020B0604020202020204" pitchFamily="34" charset="0"/>
              <a:buChar char="•"/>
            </a:pPr>
            <a:r>
              <a:rPr lang="en-GB" dirty="0">
                <a:solidFill>
                  <a:srgbClr val="111111"/>
                </a:solidFill>
              </a:rPr>
              <a:t>Detachment from reality (delusions), paranoia or hallucinations</a:t>
            </a:r>
          </a:p>
        </p:txBody>
      </p:sp>
      <p:sp>
        <p:nvSpPr>
          <p:cNvPr id="10" name="TextBox 9"/>
          <p:cNvSpPr txBox="1"/>
          <p:nvPr/>
        </p:nvSpPr>
        <p:spPr>
          <a:xfrm>
            <a:off x="30350" y="3886810"/>
            <a:ext cx="5724128" cy="2308324"/>
          </a:xfrm>
          <a:prstGeom prst="rect">
            <a:avLst/>
          </a:prstGeom>
          <a:solidFill>
            <a:srgbClr val="FDCBCB"/>
          </a:solidFill>
          <a:ln w="28575">
            <a:solidFill>
              <a:srgbClr val="FF00FF"/>
            </a:solidFill>
          </a:ln>
        </p:spPr>
        <p:txBody>
          <a:bodyPr wrap="square" rtlCol="0">
            <a:spAutoFit/>
          </a:bodyPr>
          <a:lstStyle/>
          <a:p>
            <a:pPr>
              <a:buFont typeface="Arial" panose="020B0604020202020204" pitchFamily="34" charset="0"/>
              <a:buChar char="•"/>
            </a:pPr>
            <a:r>
              <a:rPr lang="en-GB" dirty="0">
                <a:solidFill>
                  <a:srgbClr val="111111"/>
                </a:solidFill>
              </a:rPr>
              <a:t>Inability to cope with daily problems or stress</a:t>
            </a:r>
          </a:p>
          <a:p>
            <a:pPr>
              <a:buFont typeface="Arial" panose="020B0604020202020204" pitchFamily="34" charset="0"/>
              <a:buChar char="•"/>
            </a:pPr>
            <a:r>
              <a:rPr lang="en-GB" dirty="0">
                <a:solidFill>
                  <a:srgbClr val="111111"/>
                </a:solidFill>
              </a:rPr>
              <a:t>Trouble understanding and relating to situations and to people</a:t>
            </a:r>
          </a:p>
          <a:p>
            <a:pPr>
              <a:buFont typeface="Arial" panose="020B0604020202020204" pitchFamily="34" charset="0"/>
              <a:buChar char="•"/>
            </a:pPr>
            <a:r>
              <a:rPr lang="en-GB" dirty="0">
                <a:solidFill>
                  <a:srgbClr val="111111"/>
                </a:solidFill>
              </a:rPr>
              <a:t>Problems with alcohol or drug use</a:t>
            </a:r>
          </a:p>
          <a:p>
            <a:pPr>
              <a:buFont typeface="Arial" panose="020B0604020202020204" pitchFamily="34" charset="0"/>
              <a:buChar char="•"/>
            </a:pPr>
            <a:r>
              <a:rPr lang="en-GB" dirty="0">
                <a:solidFill>
                  <a:srgbClr val="111111"/>
                </a:solidFill>
              </a:rPr>
              <a:t>Major changes in eating habits</a:t>
            </a:r>
          </a:p>
          <a:p>
            <a:pPr>
              <a:buFont typeface="Arial" panose="020B0604020202020204" pitchFamily="34" charset="0"/>
              <a:buChar char="•"/>
            </a:pPr>
            <a:r>
              <a:rPr lang="en-GB" dirty="0">
                <a:solidFill>
                  <a:srgbClr val="111111"/>
                </a:solidFill>
              </a:rPr>
              <a:t>Sex drive changes</a:t>
            </a:r>
          </a:p>
          <a:p>
            <a:pPr>
              <a:buFont typeface="Arial" panose="020B0604020202020204" pitchFamily="34" charset="0"/>
              <a:buChar char="•"/>
            </a:pPr>
            <a:r>
              <a:rPr lang="en-GB" dirty="0">
                <a:solidFill>
                  <a:srgbClr val="111111"/>
                </a:solidFill>
              </a:rPr>
              <a:t>Excessive anger, hostility or violence</a:t>
            </a:r>
          </a:p>
          <a:p>
            <a:pPr>
              <a:buFont typeface="Arial" panose="020B0604020202020204" pitchFamily="34" charset="0"/>
              <a:buChar char="•"/>
            </a:pPr>
            <a:r>
              <a:rPr lang="en-GB" dirty="0">
                <a:solidFill>
                  <a:srgbClr val="111111"/>
                </a:solidFill>
              </a:rPr>
              <a:t>Suicidal thinking</a:t>
            </a:r>
          </a:p>
        </p:txBody>
      </p:sp>
    </p:spTree>
    <p:extLst>
      <p:ext uri="{BB962C8B-B14F-4D97-AF65-F5344CB8AC3E}">
        <p14:creationId xmlns:p14="http://schemas.microsoft.com/office/powerpoint/2010/main" val="28628957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Mindset, Mental health, Well being, Fixed mindset, Growth mindse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3004" y="945120"/>
            <a:ext cx="8351634" cy="556775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4">
            <a:extLst>
              <a:ext uri="{BEBA8EAE-BF5A-486C-A8C5-ECC9F3942E4B}">
                <a14:imgProps xmlns:a14="http://schemas.microsoft.com/office/drawing/2010/main">
                  <a14:imgLayer r:embed="rId5">
                    <a14:imgEffect>
                      <a14:backgroundRemoval t="0" b="100000" l="0" r="98969">
                        <a14:foregroundMark x1="91237" y1="56757" x2="92268" y2="56757"/>
                        <a14:foregroundMark x1="54639" y1="40154" x2="54639" y2="40154"/>
                      </a14:backgroundRemoval>
                    </a14:imgEffect>
                  </a14:imgLayer>
                </a14:imgProps>
              </a:ext>
            </a:extLst>
          </a:blip>
          <a:stretch>
            <a:fillRect/>
          </a:stretch>
        </p:blipFill>
        <p:spPr>
          <a:xfrm rot="405178">
            <a:off x="7882066" y="4321177"/>
            <a:ext cx="1355334" cy="1809441"/>
          </a:xfrm>
          <a:prstGeom prst="ellipse">
            <a:avLst/>
          </a:prstGeom>
        </p:spPr>
      </p:pic>
      <p:sp>
        <p:nvSpPr>
          <p:cNvPr id="6" name="TextBox 5"/>
          <p:cNvSpPr txBox="1"/>
          <p:nvPr/>
        </p:nvSpPr>
        <p:spPr>
          <a:xfrm>
            <a:off x="270546" y="107027"/>
            <a:ext cx="8196549" cy="546945"/>
          </a:xfrm>
          <a:prstGeom prst="rect">
            <a:avLst/>
          </a:prstGeom>
          <a:solidFill>
            <a:srgbClr val="FFCCCC"/>
          </a:solidFill>
          <a:ln>
            <a:solidFill>
              <a:srgbClr val="FF99FF"/>
            </a:solidFill>
          </a:ln>
        </p:spPr>
        <p:txBody>
          <a:bodyPr wrap="square" rtlCol="0">
            <a:spAutoFit/>
          </a:bodyPr>
          <a:lstStyle/>
          <a:p>
            <a:r>
              <a:rPr lang="en-GB" sz="2954" dirty="0">
                <a:latin typeface="Century Gothic" panose="020B0502020202020204" pitchFamily="34" charset="0"/>
              </a:rPr>
              <a:t>Mindset and mental health- what is the link?</a:t>
            </a:r>
          </a:p>
        </p:txBody>
      </p:sp>
    </p:spTree>
    <p:extLst>
      <p:ext uri="{BB962C8B-B14F-4D97-AF65-F5344CB8AC3E}">
        <p14:creationId xmlns:p14="http://schemas.microsoft.com/office/powerpoint/2010/main" val="725118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7AC12DC4-3AEB-4722-884E-5904D88384A7}"/>
              </a:ext>
            </a:extLst>
          </p:cNvPr>
          <p:cNvGrpSpPr/>
          <p:nvPr/>
        </p:nvGrpSpPr>
        <p:grpSpPr>
          <a:xfrm>
            <a:off x="293077" y="4111927"/>
            <a:ext cx="8417169" cy="2177760"/>
            <a:chOff x="1453104" y="2726554"/>
            <a:chExt cx="8788428" cy="2903680"/>
          </a:xfrm>
        </p:grpSpPr>
        <p:sp>
          <p:nvSpPr>
            <p:cNvPr id="4" name="Arrow: Up-Down 3">
              <a:extLst>
                <a:ext uri="{FF2B5EF4-FFF2-40B4-BE49-F238E27FC236}">
                  <a16:creationId xmlns:a16="http://schemas.microsoft.com/office/drawing/2014/main" id="{C97C3CAD-1AA0-4BF4-A243-A9A9749FD5CB}"/>
                </a:ext>
              </a:extLst>
            </p:cNvPr>
            <p:cNvSpPr/>
            <p:nvPr/>
          </p:nvSpPr>
          <p:spPr>
            <a:xfrm rot="5400000">
              <a:off x="4395478" y="-215820"/>
              <a:ext cx="2903680" cy="8788428"/>
            </a:xfrm>
            <a:prstGeom prst="upDownArrow">
              <a:avLst/>
            </a:prstGeom>
            <a:gradFill flip="none" rotWithShape="1">
              <a:gsLst>
                <a:gs pos="0">
                  <a:srgbClr val="7030A0"/>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95000"/>
                    <a:lumOff val="5000"/>
                  </a:schemeClr>
                </a:solidFill>
              </a:endParaRPr>
            </a:p>
          </p:txBody>
        </p:sp>
        <p:sp>
          <p:nvSpPr>
            <p:cNvPr id="5" name="TextBox 4">
              <a:extLst>
                <a:ext uri="{FF2B5EF4-FFF2-40B4-BE49-F238E27FC236}">
                  <a16:creationId xmlns:a16="http://schemas.microsoft.com/office/drawing/2014/main" id="{F7E7A4E9-51F1-4768-949F-85FD9088C49A}"/>
                </a:ext>
              </a:extLst>
            </p:cNvPr>
            <p:cNvSpPr txBox="1"/>
            <p:nvPr/>
          </p:nvSpPr>
          <p:spPr>
            <a:xfrm>
              <a:off x="7551588" y="3760115"/>
              <a:ext cx="2426897" cy="1001300"/>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en-US" sz="2215" dirty="0">
                  <a:solidFill>
                    <a:schemeClr val="tx1">
                      <a:lumMod val="95000"/>
                      <a:lumOff val="5000"/>
                    </a:schemeClr>
                  </a:solidFill>
                  <a:latin typeface="Century Gothic" panose="020B0502020202020204" pitchFamily="34" charset="0"/>
                  <a:cs typeface="MV Boli"/>
                </a:rPr>
                <a:t>Not doing so well</a:t>
              </a:r>
            </a:p>
          </p:txBody>
        </p:sp>
        <p:sp>
          <p:nvSpPr>
            <p:cNvPr id="6" name="TextBox 5">
              <a:extLst>
                <a:ext uri="{FF2B5EF4-FFF2-40B4-BE49-F238E27FC236}">
                  <a16:creationId xmlns:a16="http://schemas.microsoft.com/office/drawing/2014/main" id="{FB5C0F3D-1915-4567-997D-C2C759840FD4}"/>
                </a:ext>
              </a:extLst>
            </p:cNvPr>
            <p:cNvSpPr txBox="1"/>
            <p:nvPr/>
          </p:nvSpPr>
          <p:spPr>
            <a:xfrm>
              <a:off x="2211433" y="3944779"/>
              <a:ext cx="2426897" cy="546816"/>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2215" dirty="0">
                  <a:solidFill>
                    <a:schemeClr val="tx1">
                      <a:lumMod val="95000"/>
                      <a:lumOff val="5000"/>
                    </a:schemeClr>
                  </a:solidFill>
                  <a:latin typeface="Century Gothic" panose="020B0502020202020204" pitchFamily="34" charset="0"/>
                  <a:cs typeface="MV Boli"/>
                </a:rPr>
                <a:t>Doing well</a:t>
              </a:r>
            </a:p>
          </p:txBody>
        </p:sp>
      </p:grpSp>
      <p:sp>
        <p:nvSpPr>
          <p:cNvPr id="7" name="Cloud 6">
            <a:extLst>
              <a:ext uri="{FF2B5EF4-FFF2-40B4-BE49-F238E27FC236}">
                <a16:creationId xmlns:a16="http://schemas.microsoft.com/office/drawing/2014/main" id="{ED05F93F-5E8F-4D5B-A742-27FD4EC8134B}"/>
              </a:ext>
            </a:extLst>
          </p:cNvPr>
          <p:cNvSpPr/>
          <p:nvPr/>
        </p:nvSpPr>
        <p:spPr>
          <a:xfrm>
            <a:off x="90059" y="2379747"/>
            <a:ext cx="2717955" cy="1291141"/>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US" b="1" dirty="0">
                <a:solidFill>
                  <a:schemeClr val="tx1">
                    <a:lumMod val="95000"/>
                    <a:lumOff val="5000"/>
                  </a:schemeClr>
                </a:solidFill>
                <a:latin typeface="Century Gothic" panose="020B0502020202020204" pitchFamily="34" charset="0"/>
                <a:cs typeface="MV Boli"/>
              </a:rPr>
              <a:t>I am coping well and enjoying my life</a:t>
            </a:r>
          </a:p>
        </p:txBody>
      </p:sp>
      <p:sp>
        <p:nvSpPr>
          <p:cNvPr id="11" name="Cloud 10">
            <a:extLst>
              <a:ext uri="{FF2B5EF4-FFF2-40B4-BE49-F238E27FC236}">
                <a16:creationId xmlns:a16="http://schemas.microsoft.com/office/drawing/2014/main" id="{FE670D0D-EDCC-47FF-91CE-D694B8703756}"/>
              </a:ext>
            </a:extLst>
          </p:cNvPr>
          <p:cNvSpPr/>
          <p:nvPr/>
        </p:nvSpPr>
        <p:spPr>
          <a:xfrm>
            <a:off x="3750317" y="2831124"/>
            <a:ext cx="2055990" cy="145849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US" b="1" dirty="0">
                <a:solidFill>
                  <a:schemeClr val="tx1">
                    <a:lumMod val="95000"/>
                    <a:lumOff val="5000"/>
                  </a:schemeClr>
                </a:solidFill>
                <a:latin typeface="Century Gothic" panose="020B0502020202020204" pitchFamily="34" charset="0"/>
                <a:cs typeface="MV Boli"/>
              </a:rPr>
              <a:t>I am managing OK</a:t>
            </a:r>
          </a:p>
        </p:txBody>
      </p:sp>
      <p:sp>
        <p:nvSpPr>
          <p:cNvPr id="14" name="Cloud 13">
            <a:extLst>
              <a:ext uri="{FF2B5EF4-FFF2-40B4-BE49-F238E27FC236}">
                <a16:creationId xmlns:a16="http://schemas.microsoft.com/office/drawing/2014/main" id="{6D93F268-0FFF-49D3-A18C-9C611F4C5DAD}"/>
              </a:ext>
            </a:extLst>
          </p:cNvPr>
          <p:cNvSpPr/>
          <p:nvPr/>
        </p:nvSpPr>
        <p:spPr>
          <a:xfrm>
            <a:off x="6590142" y="2433385"/>
            <a:ext cx="2469452" cy="1183865"/>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US" dirty="0">
                <a:solidFill>
                  <a:schemeClr val="tx1">
                    <a:lumMod val="95000"/>
                    <a:lumOff val="5000"/>
                  </a:schemeClr>
                </a:solidFill>
                <a:latin typeface="Century Gothic" panose="020B0502020202020204" pitchFamily="34" charset="0"/>
                <a:cs typeface="MV Boli"/>
              </a:rPr>
              <a:t>I</a:t>
            </a:r>
            <a:r>
              <a:rPr lang="en-US" b="1" dirty="0">
                <a:solidFill>
                  <a:schemeClr val="tx1">
                    <a:lumMod val="95000"/>
                    <a:lumOff val="5000"/>
                  </a:schemeClr>
                </a:solidFill>
                <a:latin typeface="Century Gothic" panose="020B0502020202020204" pitchFamily="34" charset="0"/>
                <a:cs typeface="MV Boli"/>
              </a:rPr>
              <a:t> am not coping and I am not happy</a:t>
            </a:r>
            <a:endParaRPr lang="en-US" dirty="0">
              <a:solidFill>
                <a:schemeClr val="tx1">
                  <a:lumMod val="95000"/>
                  <a:lumOff val="5000"/>
                </a:schemeClr>
              </a:solidFill>
              <a:latin typeface="Century Gothic" panose="020B0502020202020204" pitchFamily="34" charset="0"/>
              <a:cs typeface="MV Boli"/>
            </a:endParaRPr>
          </a:p>
        </p:txBody>
      </p:sp>
      <p:sp>
        <p:nvSpPr>
          <p:cNvPr id="8" name="TextBox 7">
            <a:extLst>
              <a:ext uri="{FF2B5EF4-FFF2-40B4-BE49-F238E27FC236}">
                <a16:creationId xmlns:a16="http://schemas.microsoft.com/office/drawing/2014/main" id="{387C2EB5-345F-4DAE-AE80-59454B79BDEC}"/>
              </a:ext>
            </a:extLst>
          </p:cNvPr>
          <p:cNvSpPr txBox="1"/>
          <p:nvPr/>
        </p:nvSpPr>
        <p:spPr>
          <a:xfrm>
            <a:off x="1043608" y="245306"/>
            <a:ext cx="7056784" cy="1200329"/>
          </a:xfrm>
          <a:prstGeom prst="rect">
            <a:avLst/>
          </a:prstGeom>
          <a:solidFill>
            <a:srgbClr val="FDCBCB"/>
          </a:solidFill>
          <a:ln w="28575">
            <a:solidFill>
              <a:srgbClr val="FF00FF"/>
            </a:solidFill>
          </a:ln>
        </p:spPr>
        <p:txBody>
          <a:bodyPr wrap="square" rtlCol="0">
            <a:spAutoFit/>
          </a:bodyPr>
          <a:lstStyle/>
          <a:p>
            <a:pPr algn="ctr"/>
            <a:r>
              <a:rPr lang="en-US" sz="3600" b="1" dirty="0">
                <a:solidFill>
                  <a:schemeClr val="tx1">
                    <a:lumMod val="95000"/>
                    <a:lumOff val="5000"/>
                  </a:schemeClr>
                </a:solidFill>
                <a:latin typeface="Century Gothic" panose="020B0502020202020204" pitchFamily="34" charset="0"/>
                <a:cs typeface="Calibri Light"/>
              </a:rPr>
              <a:t>Mental health is on a continuum</a:t>
            </a:r>
            <a:endParaRPr lang="en-GB" sz="3600" b="1" u="sng" noProof="0" dirty="0"/>
          </a:p>
        </p:txBody>
      </p:sp>
    </p:spTree>
    <p:extLst>
      <p:ext uri="{BB962C8B-B14F-4D97-AF65-F5344CB8AC3E}">
        <p14:creationId xmlns:p14="http://schemas.microsoft.com/office/powerpoint/2010/main" val="960783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P spid="1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72B1841F-32FF-49A2-A9D3-AC717CCEA9F5}"/>
              </a:ext>
            </a:extLst>
          </p:cNvPr>
          <p:cNvSpPr txBox="1"/>
          <p:nvPr/>
        </p:nvSpPr>
        <p:spPr>
          <a:xfrm>
            <a:off x="282441" y="1244378"/>
            <a:ext cx="8742870" cy="3706143"/>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2954" dirty="0">
                <a:latin typeface="Century Gothic" panose="020B0502020202020204" pitchFamily="34" charset="0"/>
                <a:cs typeface="MV Boli"/>
              </a:rPr>
              <a:t>Tracy is </a:t>
            </a:r>
            <a:r>
              <a:rPr lang="en-US" sz="2954" spc="4" dirty="0">
                <a:latin typeface="Century Gothic" panose="020B0502020202020204" pitchFamily="34" charset="0"/>
                <a:cs typeface="MV Boli"/>
              </a:rPr>
              <a:t>15 and</a:t>
            </a:r>
            <a:r>
              <a:rPr lang="en-US" sz="2954" spc="-7" dirty="0">
                <a:latin typeface="Century Gothic" panose="020B0502020202020204" pitchFamily="34" charset="0"/>
                <a:cs typeface="MV Boli"/>
              </a:rPr>
              <a:t> </a:t>
            </a:r>
            <a:r>
              <a:rPr lang="en-US" sz="2954" dirty="0">
                <a:latin typeface="Century Gothic" panose="020B0502020202020204" pitchFamily="34" charset="0"/>
                <a:cs typeface="MV Boli"/>
              </a:rPr>
              <a:t>is r</a:t>
            </a:r>
            <a:r>
              <a:rPr lang="en-US" sz="2954" spc="-7" dirty="0">
                <a:latin typeface="Century Gothic" panose="020B0502020202020204" pitchFamily="34" charset="0"/>
                <a:cs typeface="MV Boli"/>
              </a:rPr>
              <a:t>e</a:t>
            </a:r>
            <a:r>
              <a:rPr lang="en-US" sz="2954" spc="4" dirty="0">
                <a:latin typeface="Century Gothic" panose="020B0502020202020204" pitchFamily="34" charset="0"/>
                <a:cs typeface="MV Boli"/>
              </a:rPr>
              <a:t>a</a:t>
            </a:r>
            <a:r>
              <a:rPr lang="en-US" sz="2954" dirty="0">
                <a:latin typeface="Century Gothic" panose="020B0502020202020204" pitchFamily="34" charset="0"/>
                <a:cs typeface="MV Boli"/>
              </a:rPr>
              <a:t>l</a:t>
            </a:r>
            <a:r>
              <a:rPr lang="en-US" sz="2954" spc="-4" dirty="0">
                <a:latin typeface="Century Gothic" panose="020B0502020202020204" pitchFamily="34" charset="0"/>
                <a:cs typeface="MV Boli"/>
              </a:rPr>
              <a:t>l</a:t>
            </a:r>
            <a:r>
              <a:rPr lang="en-US" sz="2954" dirty="0">
                <a:latin typeface="Century Gothic" panose="020B0502020202020204" pitchFamily="34" charset="0"/>
                <a:cs typeface="MV Boli"/>
              </a:rPr>
              <a:t>y</a:t>
            </a:r>
            <a:r>
              <a:rPr lang="en-US" sz="2954" spc="-7" dirty="0">
                <a:latin typeface="Century Gothic" panose="020B0502020202020204" pitchFamily="34" charset="0"/>
                <a:cs typeface="MV Boli"/>
              </a:rPr>
              <a:t> </a:t>
            </a:r>
            <a:r>
              <a:rPr lang="en-US" sz="2954" dirty="0">
                <a:latin typeface="Century Gothic" panose="020B0502020202020204" pitchFamily="34" charset="0"/>
                <a:cs typeface="MV Boli"/>
              </a:rPr>
              <a:t>s</a:t>
            </a:r>
            <a:r>
              <a:rPr lang="en-US" sz="2954" spc="4" dirty="0">
                <a:latin typeface="Century Gothic" panose="020B0502020202020204" pitchFamily="34" charset="0"/>
                <a:cs typeface="MV Boli"/>
              </a:rPr>
              <a:t>t</a:t>
            </a:r>
            <a:r>
              <a:rPr lang="en-US" sz="2954" dirty="0">
                <a:latin typeface="Century Gothic" panose="020B0502020202020204" pitchFamily="34" charset="0"/>
                <a:cs typeface="MV Boli"/>
              </a:rPr>
              <a:t>ru</a:t>
            </a:r>
            <a:r>
              <a:rPr lang="en-US" sz="2954" spc="4" dirty="0">
                <a:latin typeface="Century Gothic" panose="020B0502020202020204" pitchFamily="34" charset="0"/>
                <a:cs typeface="MV Boli"/>
              </a:rPr>
              <a:t>g</a:t>
            </a:r>
            <a:r>
              <a:rPr lang="en-US" sz="2954" spc="-4" dirty="0">
                <a:latin typeface="Century Gothic" panose="020B0502020202020204" pitchFamily="34" charset="0"/>
                <a:cs typeface="MV Boli"/>
              </a:rPr>
              <a:t>g</a:t>
            </a:r>
            <a:r>
              <a:rPr lang="en-US" sz="2954" dirty="0">
                <a:latin typeface="Century Gothic" panose="020B0502020202020204" pitchFamily="34" charset="0"/>
                <a:cs typeface="MV Boli"/>
              </a:rPr>
              <a:t>l</a:t>
            </a:r>
            <a:r>
              <a:rPr lang="en-US" sz="2954" spc="-4" dirty="0">
                <a:latin typeface="Century Gothic" panose="020B0502020202020204" pitchFamily="34" charset="0"/>
                <a:cs typeface="MV Boli"/>
              </a:rPr>
              <a:t>i</a:t>
            </a:r>
            <a:r>
              <a:rPr lang="en-US" sz="2954" spc="4" dirty="0">
                <a:latin typeface="Century Gothic" panose="020B0502020202020204" pitchFamily="34" charset="0"/>
                <a:cs typeface="MV Boli"/>
              </a:rPr>
              <a:t>n</a:t>
            </a:r>
            <a:r>
              <a:rPr lang="en-US" sz="2954" dirty="0">
                <a:latin typeface="Century Gothic" panose="020B0502020202020204" pitchFamily="34" charset="0"/>
                <a:cs typeface="MV Boli"/>
              </a:rPr>
              <a:t>g</a:t>
            </a:r>
            <a:r>
              <a:rPr lang="en-US" sz="2954" spc="-4" dirty="0">
                <a:latin typeface="Century Gothic" panose="020B0502020202020204" pitchFamily="34" charset="0"/>
                <a:cs typeface="MV Boli"/>
              </a:rPr>
              <a:t> </a:t>
            </a:r>
            <a:r>
              <a:rPr lang="en-US" sz="2954" spc="11" dirty="0">
                <a:latin typeface="Century Gothic" panose="020B0502020202020204" pitchFamily="34" charset="0"/>
                <a:cs typeface="MV Boli"/>
              </a:rPr>
              <a:t>t</a:t>
            </a:r>
            <a:r>
              <a:rPr lang="en-US" sz="2954" dirty="0">
                <a:latin typeface="Century Gothic" panose="020B0502020202020204" pitchFamily="34" charset="0"/>
                <a:cs typeface="MV Boli"/>
              </a:rPr>
              <a:t>o</a:t>
            </a:r>
            <a:r>
              <a:rPr lang="en-US" sz="2954" spc="4" dirty="0">
                <a:latin typeface="Century Gothic" panose="020B0502020202020204" pitchFamily="34" charset="0"/>
                <a:cs typeface="MV Boli"/>
              </a:rPr>
              <a:t> </a:t>
            </a:r>
            <a:r>
              <a:rPr lang="en-US" sz="2954" dirty="0">
                <a:latin typeface="Century Gothic" panose="020B0502020202020204" pitchFamily="34" charset="0"/>
                <a:cs typeface="MV Boli"/>
              </a:rPr>
              <a:t>c</a:t>
            </a:r>
            <a:r>
              <a:rPr lang="en-US" sz="2954" spc="4" dirty="0">
                <a:latin typeface="Century Gothic" panose="020B0502020202020204" pitchFamily="34" charset="0"/>
                <a:cs typeface="MV Boli"/>
              </a:rPr>
              <a:t>o</a:t>
            </a:r>
            <a:r>
              <a:rPr lang="en-US" sz="2954" spc="-4" dirty="0">
                <a:latin typeface="Century Gothic" panose="020B0502020202020204" pitchFamily="34" charset="0"/>
                <a:cs typeface="MV Boli"/>
              </a:rPr>
              <a:t>p</a:t>
            </a:r>
            <a:r>
              <a:rPr lang="en-US" sz="2954" dirty="0">
                <a:latin typeface="Century Gothic" panose="020B0502020202020204" pitchFamily="34" charset="0"/>
                <a:cs typeface="MV Boli"/>
              </a:rPr>
              <a:t>e</a:t>
            </a:r>
            <a:r>
              <a:rPr lang="en-US" sz="2954" spc="4" dirty="0">
                <a:latin typeface="Century Gothic" panose="020B0502020202020204" pitchFamily="34" charset="0"/>
                <a:cs typeface="MV Boli"/>
              </a:rPr>
              <a:t> </a:t>
            </a:r>
            <a:r>
              <a:rPr lang="en-US" sz="2954" spc="-7" dirty="0">
                <a:latin typeface="Century Gothic" panose="020B0502020202020204" pitchFamily="34" charset="0"/>
                <a:cs typeface="MV Boli"/>
              </a:rPr>
              <a:t>w</a:t>
            </a:r>
            <a:r>
              <a:rPr lang="en-US" sz="2954" dirty="0">
                <a:latin typeface="Century Gothic" panose="020B0502020202020204" pitchFamily="34" charset="0"/>
                <a:cs typeface="MV Boli"/>
              </a:rPr>
              <a:t>ith</a:t>
            </a:r>
            <a:r>
              <a:rPr lang="en-US" sz="2954" spc="4" dirty="0">
                <a:latin typeface="Century Gothic" panose="020B0502020202020204" pitchFamily="34" charset="0"/>
                <a:cs typeface="MV Boli"/>
              </a:rPr>
              <a:t> th</a:t>
            </a:r>
            <a:r>
              <a:rPr lang="en-US" sz="2954" dirty="0">
                <a:latin typeface="Century Gothic" panose="020B0502020202020204" pitchFamily="34" charset="0"/>
                <a:cs typeface="MV Boli"/>
              </a:rPr>
              <a:t>e</a:t>
            </a:r>
            <a:r>
              <a:rPr lang="en-US" sz="2954" spc="-4" dirty="0">
                <a:latin typeface="Century Gothic" panose="020B0502020202020204" pitchFamily="34" charset="0"/>
                <a:cs typeface="MV Boli"/>
              </a:rPr>
              <a:t> </a:t>
            </a:r>
            <a:r>
              <a:rPr lang="en-US" sz="2954" spc="4" dirty="0">
                <a:latin typeface="Century Gothic" panose="020B0502020202020204" pitchFamily="34" charset="0"/>
                <a:cs typeface="MV Boli"/>
              </a:rPr>
              <a:t>p</a:t>
            </a:r>
            <a:r>
              <a:rPr lang="en-US" sz="2954" dirty="0">
                <a:latin typeface="Century Gothic" panose="020B0502020202020204" pitchFamily="34" charset="0"/>
                <a:cs typeface="MV Boli"/>
              </a:rPr>
              <a:t>ress</a:t>
            </a:r>
            <a:r>
              <a:rPr lang="en-US" sz="2954" spc="-4" dirty="0">
                <a:latin typeface="Century Gothic" panose="020B0502020202020204" pitchFamily="34" charset="0"/>
                <a:cs typeface="MV Boli"/>
              </a:rPr>
              <a:t>u</a:t>
            </a:r>
            <a:r>
              <a:rPr lang="en-US" sz="2954" dirty="0">
                <a:latin typeface="Century Gothic" panose="020B0502020202020204" pitchFamily="34" charset="0"/>
                <a:cs typeface="MV Boli"/>
              </a:rPr>
              <a:t>re </a:t>
            </a:r>
            <a:r>
              <a:rPr lang="en-US" sz="2954" spc="-4" dirty="0">
                <a:latin typeface="Century Gothic" panose="020B0502020202020204" pitchFamily="34" charset="0"/>
                <a:cs typeface="MV Boli"/>
              </a:rPr>
              <a:t>o</a:t>
            </a:r>
            <a:r>
              <a:rPr lang="en-US" sz="2954" dirty="0">
                <a:latin typeface="Century Gothic" panose="020B0502020202020204" pitchFamily="34" charset="0"/>
                <a:cs typeface="MV Boli"/>
              </a:rPr>
              <a:t>f</a:t>
            </a:r>
            <a:r>
              <a:rPr lang="en-US" sz="2954" spc="11" dirty="0">
                <a:latin typeface="Century Gothic" panose="020B0502020202020204" pitchFamily="34" charset="0"/>
                <a:cs typeface="MV Boli"/>
              </a:rPr>
              <a:t> </a:t>
            </a:r>
            <a:r>
              <a:rPr lang="en-US" sz="2954" spc="-4" dirty="0">
                <a:latin typeface="Century Gothic" panose="020B0502020202020204" pitchFamily="34" charset="0"/>
                <a:cs typeface="MV Boli"/>
              </a:rPr>
              <a:t>h</a:t>
            </a:r>
            <a:r>
              <a:rPr lang="en-US" sz="2954" spc="4" dirty="0">
                <a:latin typeface="Century Gothic" panose="020B0502020202020204" pitchFamily="34" charset="0"/>
                <a:cs typeface="MV Boli"/>
              </a:rPr>
              <a:t>e</a:t>
            </a:r>
            <a:r>
              <a:rPr lang="en-US" sz="2954" dirty="0">
                <a:latin typeface="Century Gothic" panose="020B0502020202020204" pitchFamily="34" charset="0"/>
                <a:cs typeface="MV Boli"/>
              </a:rPr>
              <a:t>r GCSE</a:t>
            </a:r>
            <a:r>
              <a:rPr lang="en-US" sz="2954" spc="-4" dirty="0">
                <a:latin typeface="Century Gothic" panose="020B0502020202020204" pitchFamily="34" charset="0"/>
                <a:cs typeface="MV Boli"/>
              </a:rPr>
              <a:t> </a:t>
            </a:r>
            <a:r>
              <a:rPr lang="en-US" sz="2954" spc="4" dirty="0">
                <a:latin typeface="Century Gothic" panose="020B0502020202020204" pitchFamily="34" charset="0"/>
                <a:cs typeface="MV Boli"/>
              </a:rPr>
              <a:t>e</a:t>
            </a:r>
            <a:r>
              <a:rPr lang="en-US" sz="2954" spc="-7" dirty="0">
                <a:latin typeface="Century Gothic" panose="020B0502020202020204" pitchFamily="34" charset="0"/>
                <a:cs typeface="MV Boli"/>
              </a:rPr>
              <a:t>x</a:t>
            </a:r>
            <a:r>
              <a:rPr lang="en-US" sz="2954" spc="4" dirty="0">
                <a:latin typeface="Century Gothic" panose="020B0502020202020204" pitchFamily="34" charset="0"/>
                <a:cs typeface="MV Boli"/>
              </a:rPr>
              <a:t>a</a:t>
            </a:r>
            <a:r>
              <a:rPr lang="en-US" sz="2954" dirty="0">
                <a:latin typeface="Century Gothic" panose="020B0502020202020204" pitchFamily="34" charset="0"/>
                <a:cs typeface="MV Boli"/>
              </a:rPr>
              <a:t>m </a:t>
            </a:r>
            <a:r>
              <a:rPr lang="en-US" sz="2954" spc="4" dirty="0">
                <a:latin typeface="Century Gothic" panose="020B0502020202020204" pitchFamily="34" charset="0"/>
                <a:cs typeface="MV Boli"/>
              </a:rPr>
              <a:t>p</a:t>
            </a:r>
            <a:r>
              <a:rPr lang="en-US" sz="2954" dirty="0">
                <a:latin typeface="Century Gothic" panose="020B0502020202020204" pitchFamily="34" charset="0"/>
                <a:cs typeface="MV Boli"/>
              </a:rPr>
              <a:t>re</a:t>
            </a:r>
            <a:r>
              <a:rPr lang="en-US" sz="2954" spc="4" dirty="0">
                <a:latin typeface="Century Gothic" panose="020B0502020202020204" pitchFamily="34" charset="0"/>
                <a:cs typeface="MV Boli"/>
              </a:rPr>
              <a:t>pa</a:t>
            </a:r>
            <a:r>
              <a:rPr lang="en-US" sz="2954" dirty="0">
                <a:latin typeface="Century Gothic" panose="020B0502020202020204" pitchFamily="34" charset="0"/>
                <a:cs typeface="MV Boli"/>
              </a:rPr>
              <a:t>r</a:t>
            </a:r>
            <a:r>
              <a:rPr lang="en-US" sz="2954" spc="-7" dirty="0">
                <a:latin typeface="Century Gothic" panose="020B0502020202020204" pitchFamily="34" charset="0"/>
                <a:cs typeface="MV Boli"/>
              </a:rPr>
              <a:t>a</a:t>
            </a:r>
            <a:r>
              <a:rPr lang="en-US" sz="2954" dirty="0">
                <a:latin typeface="Century Gothic" panose="020B0502020202020204" pitchFamily="34" charset="0"/>
                <a:cs typeface="MV Boli"/>
              </a:rPr>
              <a:t>ti</a:t>
            </a:r>
            <a:r>
              <a:rPr lang="en-US" sz="2954" spc="4" dirty="0">
                <a:latin typeface="Century Gothic" panose="020B0502020202020204" pitchFamily="34" charset="0"/>
                <a:cs typeface="MV Boli"/>
              </a:rPr>
              <a:t>o</a:t>
            </a:r>
            <a:r>
              <a:rPr lang="en-US" sz="2954" dirty="0">
                <a:latin typeface="Century Gothic" panose="020B0502020202020204" pitchFamily="34" charset="0"/>
                <a:cs typeface="MV Boli"/>
              </a:rPr>
              <a:t>n. She feels behind with everything and is unable to get to sleep at night. Tracy hasn't told anyone that she is struggling but</a:t>
            </a:r>
            <a:r>
              <a:rPr lang="en-US" sz="2954" spc="-4" dirty="0">
                <a:latin typeface="Century Gothic" panose="020B0502020202020204" pitchFamily="34" charset="0"/>
                <a:cs typeface="MV Boli"/>
              </a:rPr>
              <a:t> </a:t>
            </a:r>
            <a:r>
              <a:rPr lang="en-US" sz="2954" spc="4" dirty="0">
                <a:latin typeface="Century Gothic" panose="020B0502020202020204" pitchFamily="34" charset="0"/>
                <a:cs typeface="MV Boli"/>
              </a:rPr>
              <a:t>he</a:t>
            </a:r>
            <a:r>
              <a:rPr lang="en-US" sz="2954" dirty="0">
                <a:latin typeface="Century Gothic" panose="020B0502020202020204" pitchFamily="34" charset="0"/>
                <a:cs typeface="MV Boli"/>
              </a:rPr>
              <a:t>r</a:t>
            </a:r>
            <a:r>
              <a:rPr lang="en-US" sz="2954" spc="-7" dirty="0">
                <a:latin typeface="Century Gothic" panose="020B0502020202020204" pitchFamily="34" charset="0"/>
                <a:cs typeface="MV Boli"/>
              </a:rPr>
              <a:t> </a:t>
            </a:r>
            <a:r>
              <a:rPr lang="en-US" sz="2954" spc="11" dirty="0">
                <a:latin typeface="Century Gothic" panose="020B0502020202020204" pitchFamily="34" charset="0"/>
                <a:cs typeface="MV Boli"/>
              </a:rPr>
              <a:t>f</a:t>
            </a:r>
            <a:r>
              <a:rPr lang="en-US" sz="2954" dirty="0">
                <a:latin typeface="Century Gothic" panose="020B0502020202020204" pitchFamily="34" charset="0"/>
                <a:cs typeface="MV Boli"/>
              </a:rPr>
              <a:t>r</a:t>
            </a:r>
            <a:r>
              <a:rPr lang="en-US" sz="2954" spc="-15" dirty="0">
                <a:latin typeface="Century Gothic" panose="020B0502020202020204" pitchFamily="34" charset="0"/>
                <a:cs typeface="MV Boli"/>
              </a:rPr>
              <a:t>i</a:t>
            </a:r>
            <a:r>
              <a:rPr lang="en-US" sz="2954" spc="4" dirty="0">
                <a:latin typeface="Century Gothic" panose="020B0502020202020204" pitchFamily="34" charset="0"/>
                <a:cs typeface="MV Boli"/>
              </a:rPr>
              <a:t>end</a:t>
            </a:r>
            <a:r>
              <a:rPr lang="en-US" sz="2954" dirty="0">
                <a:latin typeface="Century Gothic" panose="020B0502020202020204" pitchFamily="34" charset="0"/>
                <a:cs typeface="MV Boli"/>
              </a:rPr>
              <a:t>s</a:t>
            </a:r>
            <a:r>
              <a:rPr lang="en-US" sz="2954" spc="-7" dirty="0">
                <a:latin typeface="Century Gothic" panose="020B0502020202020204" pitchFamily="34" charset="0"/>
                <a:cs typeface="MV Boli"/>
              </a:rPr>
              <a:t> have noticed that she has lost some weight and doesn't hang out with them anymore. </a:t>
            </a:r>
            <a:endParaRPr lang="en-US" sz="2954" spc="4" dirty="0">
              <a:latin typeface="Century Gothic" panose="020B0502020202020204" pitchFamily="34" charset="0"/>
              <a:cs typeface="MV Boli"/>
            </a:endParaRPr>
          </a:p>
        </p:txBody>
      </p:sp>
      <p:grpSp>
        <p:nvGrpSpPr>
          <p:cNvPr id="9" name="Group 8">
            <a:extLst>
              <a:ext uri="{FF2B5EF4-FFF2-40B4-BE49-F238E27FC236}">
                <a16:creationId xmlns:a16="http://schemas.microsoft.com/office/drawing/2014/main" id="{5347940A-0B9B-41DC-8AA2-E3AAB2C6C974}"/>
              </a:ext>
            </a:extLst>
          </p:cNvPr>
          <p:cNvGrpSpPr/>
          <p:nvPr/>
        </p:nvGrpSpPr>
        <p:grpSpPr>
          <a:xfrm>
            <a:off x="282440" y="4844046"/>
            <a:ext cx="8568484" cy="1492556"/>
            <a:chOff x="1453104" y="2726554"/>
            <a:chExt cx="8788428" cy="2903680"/>
          </a:xfrm>
        </p:grpSpPr>
        <p:sp>
          <p:nvSpPr>
            <p:cNvPr id="12" name="Arrow: Up-Down 11">
              <a:extLst>
                <a:ext uri="{FF2B5EF4-FFF2-40B4-BE49-F238E27FC236}">
                  <a16:creationId xmlns:a16="http://schemas.microsoft.com/office/drawing/2014/main" id="{43CF0753-80E9-450A-9ABC-E878E973A354}"/>
                </a:ext>
              </a:extLst>
            </p:cNvPr>
            <p:cNvSpPr/>
            <p:nvPr/>
          </p:nvSpPr>
          <p:spPr>
            <a:xfrm rot="5400000">
              <a:off x="4395478" y="-215820"/>
              <a:ext cx="2903680" cy="8788428"/>
            </a:xfrm>
            <a:prstGeom prst="upDownArrow">
              <a:avLst/>
            </a:prstGeom>
            <a:gradFill flip="none" rotWithShape="1">
              <a:gsLst>
                <a:gs pos="0">
                  <a:srgbClr val="7030A0"/>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1" dirty="0">
                <a:solidFill>
                  <a:schemeClr val="tx1">
                    <a:lumMod val="95000"/>
                    <a:lumOff val="5000"/>
                  </a:schemeClr>
                </a:solidFill>
              </a:endParaRPr>
            </a:p>
          </p:txBody>
        </p:sp>
        <p:sp>
          <p:nvSpPr>
            <p:cNvPr id="13" name="TextBox 12">
              <a:extLst>
                <a:ext uri="{FF2B5EF4-FFF2-40B4-BE49-F238E27FC236}">
                  <a16:creationId xmlns:a16="http://schemas.microsoft.com/office/drawing/2014/main" id="{BCEA22D1-A512-4847-B7D5-B78EB0F7F631}"/>
                </a:ext>
              </a:extLst>
            </p:cNvPr>
            <p:cNvSpPr txBox="1"/>
            <p:nvPr/>
          </p:nvSpPr>
          <p:spPr>
            <a:xfrm>
              <a:off x="7551588" y="3760114"/>
              <a:ext cx="2426897" cy="673607"/>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en-US" b="1" dirty="0">
                  <a:solidFill>
                    <a:schemeClr val="tx1">
                      <a:lumMod val="95000"/>
                      <a:lumOff val="5000"/>
                    </a:schemeClr>
                  </a:solidFill>
                  <a:latin typeface="Century Gothic" panose="020B0502020202020204" pitchFamily="34" charset="0"/>
                  <a:cs typeface="MV Boli"/>
                </a:rPr>
                <a:t>Not doing so well</a:t>
              </a:r>
            </a:p>
          </p:txBody>
        </p:sp>
        <p:sp>
          <p:nvSpPr>
            <p:cNvPr id="14" name="TextBox 13">
              <a:extLst>
                <a:ext uri="{FF2B5EF4-FFF2-40B4-BE49-F238E27FC236}">
                  <a16:creationId xmlns:a16="http://schemas.microsoft.com/office/drawing/2014/main" id="{6349A2ED-C255-44DC-828D-DE864EF0ECD2}"/>
                </a:ext>
              </a:extLst>
            </p:cNvPr>
            <p:cNvSpPr txBox="1"/>
            <p:nvPr/>
          </p:nvSpPr>
          <p:spPr>
            <a:xfrm>
              <a:off x="2211433" y="3944778"/>
              <a:ext cx="2426898" cy="673607"/>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b="1" dirty="0">
                  <a:solidFill>
                    <a:schemeClr val="tx1">
                      <a:lumMod val="95000"/>
                      <a:lumOff val="5000"/>
                    </a:schemeClr>
                  </a:solidFill>
                  <a:latin typeface="Century Gothic" panose="020B0502020202020204" pitchFamily="34" charset="0"/>
                  <a:cs typeface="MV Boli"/>
                </a:rPr>
                <a:t>Doing well</a:t>
              </a:r>
            </a:p>
          </p:txBody>
        </p:sp>
      </p:grpSp>
      <p:sp>
        <p:nvSpPr>
          <p:cNvPr id="4" name="TextBox 3">
            <a:extLst>
              <a:ext uri="{FF2B5EF4-FFF2-40B4-BE49-F238E27FC236}">
                <a16:creationId xmlns:a16="http://schemas.microsoft.com/office/drawing/2014/main" id="{6D0D819D-32DF-CC4F-BD33-9FB9E789472E}"/>
              </a:ext>
            </a:extLst>
          </p:cNvPr>
          <p:cNvSpPr txBox="1"/>
          <p:nvPr/>
        </p:nvSpPr>
        <p:spPr>
          <a:xfrm>
            <a:off x="899592" y="336955"/>
            <a:ext cx="7068711" cy="584775"/>
          </a:xfrm>
          <a:prstGeom prst="rect">
            <a:avLst/>
          </a:prstGeom>
          <a:solidFill>
            <a:srgbClr val="FDCBCB"/>
          </a:solidFill>
          <a:ln w="28575">
            <a:solidFill>
              <a:srgbClr val="FF00FF"/>
            </a:solidFill>
          </a:ln>
        </p:spPr>
        <p:txBody>
          <a:bodyPr wrap="square">
            <a:spAutoFit/>
          </a:bodyPr>
          <a:lstStyle/>
          <a:p>
            <a:pPr algn="ctr"/>
            <a:r>
              <a:rPr lang="en-US" sz="3200" dirty="0">
                <a:latin typeface="Century Gothic" panose="020B0502020202020204" pitchFamily="34" charset="0"/>
                <a:cs typeface="Calibri Light"/>
              </a:rPr>
              <a:t>Where is Tracy on the continuum?</a:t>
            </a:r>
          </a:p>
        </p:txBody>
      </p:sp>
    </p:spTree>
    <p:extLst>
      <p:ext uri="{BB962C8B-B14F-4D97-AF65-F5344CB8AC3E}">
        <p14:creationId xmlns:p14="http://schemas.microsoft.com/office/powerpoint/2010/main" val="12787274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97E70DE3-DC69-4A3B-B23A-8FB86AD762C6}"/>
              </a:ext>
            </a:extLst>
          </p:cNvPr>
          <p:cNvSpPr txBox="1"/>
          <p:nvPr/>
        </p:nvSpPr>
        <p:spPr>
          <a:xfrm>
            <a:off x="439050" y="2017504"/>
            <a:ext cx="8424773" cy="2967736"/>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3139" dirty="0">
                <a:latin typeface="Century Gothic" panose="020B0502020202020204" pitchFamily="34" charset="0"/>
                <a:ea typeface="+mn-lt"/>
                <a:cs typeface="+mn-lt"/>
              </a:rPr>
              <a:t>Tracy has talked to one of her closest friends about how she’s feeling. Together they went to see the school nurse who got some help for Tracy.  She’s still worried about her GCSE’s but feels that she’s better able to cope. </a:t>
            </a:r>
            <a:endParaRPr lang="en-US" sz="3139" dirty="0">
              <a:latin typeface="Century Gothic" panose="020B0502020202020204" pitchFamily="34" charset="0"/>
            </a:endParaRPr>
          </a:p>
        </p:txBody>
      </p:sp>
      <p:sp>
        <p:nvSpPr>
          <p:cNvPr id="7" name="Title 1">
            <a:extLst>
              <a:ext uri="{FF2B5EF4-FFF2-40B4-BE49-F238E27FC236}">
                <a16:creationId xmlns:a16="http://schemas.microsoft.com/office/drawing/2014/main" id="{E366F368-4B45-4379-AD7F-8F97943F2C1E}"/>
              </a:ext>
            </a:extLst>
          </p:cNvPr>
          <p:cNvSpPr txBox="1">
            <a:spLocks/>
          </p:cNvSpPr>
          <p:nvPr/>
        </p:nvSpPr>
        <p:spPr>
          <a:xfrm>
            <a:off x="223472" y="408297"/>
            <a:ext cx="7886700" cy="994172"/>
          </a:xfrm>
          <a:prstGeom prst="rect">
            <a:avLst/>
          </a:prstGeom>
          <a:noFill/>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3323" dirty="0">
              <a:latin typeface="Century Gothic" panose="020B0502020202020204" pitchFamily="34" charset="0"/>
              <a:cs typeface="Calibri Light"/>
            </a:endParaRPr>
          </a:p>
        </p:txBody>
      </p:sp>
      <p:grpSp>
        <p:nvGrpSpPr>
          <p:cNvPr id="9" name="Group 8">
            <a:extLst>
              <a:ext uri="{FF2B5EF4-FFF2-40B4-BE49-F238E27FC236}">
                <a16:creationId xmlns:a16="http://schemas.microsoft.com/office/drawing/2014/main" id="{09220FD2-1B61-4518-B264-C5B481FF507C}"/>
              </a:ext>
            </a:extLst>
          </p:cNvPr>
          <p:cNvGrpSpPr/>
          <p:nvPr/>
        </p:nvGrpSpPr>
        <p:grpSpPr>
          <a:xfrm>
            <a:off x="439050" y="5016469"/>
            <a:ext cx="8306366" cy="1492556"/>
            <a:chOff x="1453104" y="2726554"/>
            <a:chExt cx="8788428" cy="2903680"/>
          </a:xfrm>
        </p:grpSpPr>
        <p:sp>
          <p:nvSpPr>
            <p:cNvPr id="11" name="Arrow: Up-Down 10">
              <a:extLst>
                <a:ext uri="{FF2B5EF4-FFF2-40B4-BE49-F238E27FC236}">
                  <a16:creationId xmlns:a16="http://schemas.microsoft.com/office/drawing/2014/main" id="{45D42CC1-EDE2-49BB-8611-2F13A0688E05}"/>
                </a:ext>
              </a:extLst>
            </p:cNvPr>
            <p:cNvSpPr/>
            <p:nvPr/>
          </p:nvSpPr>
          <p:spPr>
            <a:xfrm rot="5400000">
              <a:off x="4395478" y="-215820"/>
              <a:ext cx="2903680" cy="8788428"/>
            </a:xfrm>
            <a:prstGeom prst="upDownArrow">
              <a:avLst/>
            </a:prstGeom>
            <a:gradFill flip="none" rotWithShape="1">
              <a:gsLst>
                <a:gs pos="0">
                  <a:srgbClr val="7030A0"/>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1" dirty="0">
                <a:solidFill>
                  <a:schemeClr val="tx1">
                    <a:lumMod val="95000"/>
                    <a:lumOff val="5000"/>
                  </a:schemeClr>
                </a:solidFill>
              </a:endParaRPr>
            </a:p>
          </p:txBody>
        </p:sp>
        <p:sp>
          <p:nvSpPr>
            <p:cNvPr id="13" name="TextBox 12">
              <a:extLst>
                <a:ext uri="{FF2B5EF4-FFF2-40B4-BE49-F238E27FC236}">
                  <a16:creationId xmlns:a16="http://schemas.microsoft.com/office/drawing/2014/main" id="{78ADF76A-A9DD-47B9-910C-A98D39539782}"/>
                </a:ext>
              </a:extLst>
            </p:cNvPr>
            <p:cNvSpPr txBox="1"/>
            <p:nvPr/>
          </p:nvSpPr>
          <p:spPr>
            <a:xfrm>
              <a:off x="7551588" y="3760114"/>
              <a:ext cx="2426897" cy="673607"/>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en-US" b="1" dirty="0">
                  <a:solidFill>
                    <a:schemeClr val="tx1">
                      <a:lumMod val="95000"/>
                      <a:lumOff val="5000"/>
                    </a:schemeClr>
                  </a:solidFill>
                  <a:latin typeface="Century Gothic" panose="020B0502020202020204" pitchFamily="34" charset="0"/>
                  <a:cs typeface="MV Boli"/>
                </a:rPr>
                <a:t>Not doing so well</a:t>
              </a:r>
            </a:p>
          </p:txBody>
        </p:sp>
        <p:sp>
          <p:nvSpPr>
            <p:cNvPr id="14" name="TextBox 13">
              <a:extLst>
                <a:ext uri="{FF2B5EF4-FFF2-40B4-BE49-F238E27FC236}">
                  <a16:creationId xmlns:a16="http://schemas.microsoft.com/office/drawing/2014/main" id="{25597B47-68C6-43CF-AC2C-5CCFB12780FE}"/>
                </a:ext>
              </a:extLst>
            </p:cNvPr>
            <p:cNvSpPr txBox="1"/>
            <p:nvPr/>
          </p:nvSpPr>
          <p:spPr>
            <a:xfrm>
              <a:off x="2211433" y="3944778"/>
              <a:ext cx="2426898" cy="673607"/>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b="1" dirty="0">
                  <a:solidFill>
                    <a:schemeClr val="tx1">
                      <a:lumMod val="95000"/>
                      <a:lumOff val="5000"/>
                    </a:schemeClr>
                  </a:solidFill>
                  <a:latin typeface="Century Gothic" panose="020B0502020202020204" pitchFamily="34" charset="0"/>
                  <a:cs typeface="MV Boli"/>
                </a:rPr>
                <a:t>Doing well</a:t>
              </a:r>
            </a:p>
          </p:txBody>
        </p:sp>
      </p:grpSp>
      <p:sp>
        <p:nvSpPr>
          <p:cNvPr id="8" name="TextBox 7">
            <a:extLst>
              <a:ext uri="{FF2B5EF4-FFF2-40B4-BE49-F238E27FC236}">
                <a16:creationId xmlns:a16="http://schemas.microsoft.com/office/drawing/2014/main" id="{6D0D819D-32DF-CC4F-BD33-9FB9E789472E}"/>
              </a:ext>
            </a:extLst>
          </p:cNvPr>
          <p:cNvSpPr txBox="1"/>
          <p:nvPr/>
        </p:nvSpPr>
        <p:spPr>
          <a:xfrm>
            <a:off x="899592" y="336955"/>
            <a:ext cx="7068711" cy="1077218"/>
          </a:xfrm>
          <a:prstGeom prst="rect">
            <a:avLst/>
          </a:prstGeom>
          <a:solidFill>
            <a:srgbClr val="FDCBCB"/>
          </a:solidFill>
          <a:ln w="28575">
            <a:solidFill>
              <a:srgbClr val="FF00FF"/>
            </a:solidFill>
          </a:ln>
        </p:spPr>
        <p:txBody>
          <a:bodyPr wrap="square">
            <a:spAutoFit/>
          </a:bodyPr>
          <a:lstStyle/>
          <a:p>
            <a:pPr algn="ctr"/>
            <a:r>
              <a:rPr lang="en-US" sz="3200" dirty="0">
                <a:latin typeface="Century Gothic" panose="020B0502020202020204" pitchFamily="34" charset="0"/>
                <a:cs typeface="Calibri Light"/>
              </a:rPr>
              <a:t>1 month later. Where is Tracy on the continuum now?</a:t>
            </a:r>
          </a:p>
        </p:txBody>
      </p:sp>
    </p:spTree>
    <p:extLst>
      <p:ext uri="{BB962C8B-B14F-4D97-AF65-F5344CB8AC3E}">
        <p14:creationId xmlns:p14="http://schemas.microsoft.com/office/powerpoint/2010/main" val="21654367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B649B2B-CAE1-48C5-9081-C63D1E9C5CE0}"/>
              </a:ext>
            </a:extLst>
          </p:cNvPr>
          <p:cNvSpPr>
            <a:spLocks noGrp="1"/>
          </p:cNvSpPr>
          <p:nvPr>
            <p:ph idx="1"/>
          </p:nvPr>
        </p:nvSpPr>
        <p:spPr>
          <a:xfrm>
            <a:off x="247650" y="1545963"/>
            <a:ext cx="8802565" cy="1758194"/>
          </a:xfrm>
        </p:spPr>
        <p:txBody>
          <a:bodyPr vert="horz" lIns="68580" tIns="34290" rIns="68580" bIns="34290" rtlCol="0" anchor="t">
            <a:noAutofit/>
          </a:bodyPr>
          <a:lstStyle/>
          <a:p>
            <a:pPr marL="0" indent="0">
              <a:buNone/>
            </a:pPr>
            <a:r>
              <a:rPr lang="en-US" sz="3323" dirty="0">
                <a:latin typeface="Century Gothic" panose="020B0502020202020204" pitchFamily="34" charset="0"/>
                <a:ea typeface="+mn-lt"/>
                <a:cs typeface="MV Boli"/>
              </a:rPr>
              <a:t>M</a:t>
            </a:r>
            <a:r>
              <a:rPr lang="en-US" sz="3139" dirty="0">
                <a:latin typeface="Century Gothic" panose="020B0502020202020204" pitchFamily="34" charset="0"/>
                <a:ea typeface="+mn-lt"/>
                <a:cs typeface="MV Boli"/>
              </a:rPr>
              <a:t>ichael is 15 and struggles with anxiety. Michael has started receiving support from the school nurse and now feels like he is better able to manage his mood. He has gone back to football every Tuesday night, is back on top of his school work and has let his friends know that he was struggling. </a:t>
            </a:r>
            <a:endParaRPr lang="en-US" sz="3139" dirty="0">
              <a:latin typeface="Century Gothic" panose="020B0502020202020204" pitchFamily="34" charset="0"/>
              <a:cs typeface="MV Boli"/>
            </a:endParaRPr>
          </a:p>
        </p:txBody>
      </p:sp>
      <p:grpSp>
        <p:nvGrpSpPr>
          <p:cNvPr id="9" name="Group 8">
            <a:extLst>
              <a:ext uri="{FF2B5EF4-FFF2-40B4-BE49-F238E27FC236}">
                <a16:creationId xmlns:a16="http://schemas.microsoft.com/office/drawing/2014/main" id="{BAA7E8F6-37E1-4DF8-9672-4195867986DF}"/>
              </a:ext>
            </a:extLst>
          </p:cNvPr>
          <p:cNvGrpSpPr/>
          <p:nvPr/>
        </p:nvGrpSpPr>
        <p:grpSpPr>
          <a:xfrm>
            <a:off x="247650" y="4922684"/>
            <a:ext cx="8802565" cy="1492556"/>
            <a:chOff x="1453104" y="2726554"/>
            <a:chExt cx="8788428" cy="2903680"/>
          </a:xfrm>
        </p:grpSpPr>
        <p:sp>
          <p:nvSpPr>
            <p:cNvPr id="11" name="Arrow: Up-Down 10">
              <a:extLst>
                <a:ext uri="{FF2B5EF4-FFF2-40B4-BE49-F238E27FC236}">
                  <a16:creationId xmlns:a16="http://schemas.microsoft.com/office/drawing/2014/main" id="{1F8E4AE8-7EEE-475D-84FE-B2338EB40D48}"/>
                </a:ext>
              </a:extLst>
            </p:cNvPr>
            <p:cNvSpPr/>
            <p:nvPr/>
          </p:nvSpPr>
          <p:spPr>
            <a:xfrm rot="5400000">
              <a:off x="4395478" y="-215820"/>
              <a:ext cx="2903680" cy="8788428"/>
            </a:xfrm>
            <a:prstGeom prst="upDownArrow">
              <a:avLst/>
            </a:prstGeom>
            <a:gradFill flip="none" rotWithShape="1">
              <a:gsLst>
                <a:gs pos="0">
                  <a:srgbClr val="7030A0"/>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1" dirty="0">
                <a:solidFill>
                  <a:schemeClr val="tx1">
                    <a:lumMod val="95000"/>
                    <a:lumOff val="5000"/>
                  </a:schemeClr>
                </a:solidFill>
              </a:endParaRPr>
            </a:p>
          </p:txBody>
        </p:sp>
        <p:sp>
          <p:nvSpPr>
            <p:cNvPr id="12" name="TextBox 11">
              <a:extLst>
                <a:ext uri="{FF2B5EF4-FFF2-40B4-BE49-F238E27FC236}">
                  <a16:creationId xmlns:a16="http://schemas.microsoft.com/office/drawing/2014/main" id="{FC66593E-1217-4413-BDCC-95211A9E79AC}"/>
                </a:ext>
              </a:extLst>
            </p:cNvPr>
            <p:cNvSpPr txBox="1"/>
            <p:nvPr/>
          </p:nvSpPr>
          <p:spPr>
            <a:xfrm>
              <a:off x="7551588" y="3760114"/>
              <a:ext cx="2426897" cy="673607"/>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en-US" b="1" dirty="0">
                  <a:solidFill>
                    <a:schemeClr val="tx1">
                      <a:lumMod val="95000"/>
                      <a:lumOff val="5000"/>
                    </a:schemeClr>
                  </a:solidFill>
                  <a:latin typeface="Century Gothic" panose="020B0502020202020204" pitchFamily="34" charset="0"/>
                  <a:cs typeface="MV Boli"/>
                </a:rPr>
                <a:t>Not doing so well</a:t>
              </a:r>
            </a:p>
          </p:txBody>
        </p:sp>
        <p:sp>
          <p:nvSpPr>
            <p:cNvPr id="13" name="TextBox 12">
              <a:extLst>
                <a:ext uri="{FF2B5EF4-FFF2-40B4-BE49-F238E27FC236}">
                  <a16:creationId xmlns:a16="http://schemas.microsoft.com/office/drawing/2014/main" id="{BDCD3F7B-5C7D-4119-88B3-5B516DC08BD3}"/>
                </a:ext>
              </a:extLst>
            </p:cNvPr>
            <p:cNvSpPr txBox="1"/>
            <p:nvPr/>
          </p:nvSpPr>
          <p:spPr>
            <a:xfrm>
              <a:off x="2211433" y="3944778"/>
              <a:ext cx="2426898" cy="673607"/>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b="1" dirty="0">
                  <a:solidFill>
                    <a:schemeClr val="tx1">
                      <a:lumMod val="95000"/>
                      <a:lumOff val="5000"/>
                    </a:schemeClr>
                  </a:solidFill>
                  <a:latin typeface="Century Gothic" panose="020B0502020202020204" pitchFamily="34" charset="0"/>
                  <a:cs typeface="MV Boli"/>
                </a:rPr>
                <a:t>Doing well</a:t>
              </a:r>
            </a:p>
          </p:txBody>
        </p:sp>
      </p:grpSp>
      <p:sp>
        <p:nvSpPr>
          <p:cNvPr id="8" name="TextBox 7">
            <a:extLst>
              <a:ext uri="{FF2B5EF4-FFF2-40B4-BE49-F238E27FC236}">
                <a16:creationId xmlns:a16="http://schemas.microsoft.com/office/drawing/2014/main" id="{6D0D819D-32DF-CC4F-BD33-9FB9E789472E}"/>
              </a:ext>
            </a:extLst>
          </p:cNvPr>
          <p:cNvSpPr txBox="1"/>
          <p:nvPr/>
        </p:nvSpPr>
        <p:spPr>
          <a:xfrm>
            <a:off x="323528" y="260648"/>
            <a:ext cx="8280919" cy="584775"/>
          </a:xfrm>
          <a:prstGeom prst="rect">
            <a:avLst/>
          </a:prstGeom>
          <a:solidFill>
            <a:srgbClr val="FDCBCB"/>
          </a:solidFill>
          <a:ln w="28575">
            <a:solidFill>
              <a:srgbClr val="FF00FF"/>
            </a:solidFill>
          </a:ln>
        </p:spPr>
        <p:txBody>
          <a:bodyPr wrap="square">
            <a:spAutoFit/>
          </a:bodyPr>
          <a:lstStyle/>
          <a:p>
            <a:pPr algn="ctr"/>
            <a:r>
              <a:rPr lang="en-US" sz="3200" dirty="0">
                <a:latin typeface="Century Gothic" panose="020B0502020202020204" pitchFamily="34" charset="0"/>
                <a:cs typeface="MV Boli"/>
              </a:rPr>
              <a:t>Where is Michael on the continuum?</a:t>
            </a:r>
          </a:p>
        </p:txBody>
      </p:sp>
    </p:spTree>
    <p:extLst>
      <p:ext uri="{BB962C8B-B14F-4D97-AF65-F5344CB8AC3E}">
        <p14:creationId xmlns:p14="http://schemas.microsoft.com/office/powerpoint/2010/main" val="37498958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97E70DE3-DC69-4A3B-B23A-8FB86AD762C6}"/>
              </a:ext>
            </a:extLst>
          </p:cNvPr>
          <p:cNvSpPr txBox="1"/>
          <p:nvPr/>
        </p:nvSpPr>
        <p:spPr>
          <a:xfrm>
            <a:off x="315225" y="2046078"/>
            <a:ext cx="8262847" cy="2796920"/>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2954" dirty="0">
                <a:latin typeface="Century Gothic" panose="020B0502020202020204" pitchFamily="34" charset="0"/>
                <a:cs typeface="Arial"/>
              </a:rPr>
              <a:t>Michael receives a disappointing grade in his </a:t>
            </a:r>
            <a:r>
              <a:rPr lang="en-US" sz="2954" dirty="0" err="1">
                <a:latin typeface="Century Gothic" panose="020B0502020202020204" pitchFamily="34" charset="0"/>
                <a:cs typeface="Arial"/>
              </a:rPr>
              <a:t>Maths</a:t>
            </a:r>
            <a:r>
              <a:rPr lang="en-US" sz="2954" dirty="0">
                <a:latin typeface="Century Gothic" panose="020B0502020202020204" pitchFamily="34" charset="0"/>
                <a:cs typeface="Arial"/>
              </a:rPr>
              <a:t> test that he worked really hard for and his pet rabbit has died.</a:t>
            </a:r>
            <a:r>
              <a:rPr lang="en-US" sz="2954" spc="7" dirty="0">
                <a:latin typeface="Century Gothic" panose="020B0502020202020204" pitchFamily="34" charset="0"/>
                <a:cs typeface="Arial"/>
              </a:rPr>
              <a:t> H</a:t>
            </a:r>
            <a:r>
              <a:rPr lang="en-US" sz="2954" dirty="0">
                <a:latin typeface="Century Gothic" panose="020B0502020202020204" pitchFamily="34" charset="0"/>
                <a:cs typeface="Arial"/>
              </a:rPr>
              <a:t>is</a:t>
            </a:r>
            <a:r>
              <a:rPr lang="en-US" sz="2954" spc="-7" dirty="0">
                <a:latin typeface="Century Gothic" panose="020B0502020202020204" pitchFamily="34" charset="0"/>
                <a:cs typeface="Arial"/>
              </a:rPr>
              <a:t> </a:t>
            </a:r>
            <a:r>
              <a:rPr lang="en-US" sz="2954" spc="11" dirty="0">
                <a:latin typeface="Century Gothic" panose="020B0502020202020204" pitchFamily="34" charset="0"/>
                <a:cs typeface="Arial"/>
              </a:rPr>
              <a:t>f</a:t>
            </a:r>
            <a:r>
              <a:rPr lang="en-US" sz="2954" dirty="0">
                <a:latin typeface="Century Gothic" panose="020B0502020202020204" pitchFamily="34" charset="0"/>
                <a:cs typeface="Arial"/>
              </a:rPr>
              <a:t>r</a:t>
            </a:r>
            <a:r>
              <a:rPr lang="en-US" sz="2954" spc="-4" dirty="0">
                <a:latin typeface="Century Gothic" panose="020B0502020202020204" pitchFamily="34" charset="0"/>
                <a:cs typeface="Arial"/>
              </a:rPr>
              <a:t>i</a:t>
            </a:r>
            <a:r>
              <a:rPr lang="en-US" sz="2954" spc="4" dirty="0">
                <a:latin typeface="Century Gothic" panose="020B0502020202020204" pitchFamily="34" charset="0"/>
                <a:cs typeface="Arial"/>
              </a:rPr>
              <a:t>e</a:t>
            </a:r>
            <a:r>
              <a:rPr lang="en-US" sz="2954" spc="-4" dirty="0">
                <a:latin typeface="Century Gothic" panose="020B0502020202020204" pitchFamily="34" charset="0"/>
                <a:cs typeface="Arial"/>
              </a:rPr>
              <a:t>n</a:t>
            </a:r>
            <a:r>
              <a:rPr lang="en-US" sz="2954" spc="4" dirty="0">
                <a:latin typeface="Century Gothic" panose="020B0502020202020204" pitchFamily="34" charset="0"/>
                <a:cs typeface="Arial"/>
              </a:rPr>
              <a:t>d</a:t>
            </a:r>
            <a:r>
              <a:rPr lang="en-US" sz="2954" dirty="0">
                <a:latin typeface="Century Gothic" panose="020B0502020202020204" pitchFamily="34" charset="0"/>
                <a:cs typeface="Arial"/>
              </a:rPr>
              <a:t>s </a:t>
            </a:r>
            <a:r>
              <a:rPr lang="en-US" sz="2954" spc="4" dirty="0">
                <a:latin typeface="Century Gothic" panose="020B0502020202020204" pitchFamily="34" charset="0"/>
                <a:cs typeface="Arial"/>
              </a:rPr>
              <a:t>a</a:t>
            </a:r>
            <a:r>
              <a:rPr lang="en-US" sz="2954" dirty="0">
                <a:latin typeface="Century Gothic" panose="020B0502020202020204" pitchFamily="34" charset="0"/>
                <a:cs typeface="Arial"/>
              </a:rPr>
              <a:t>re still</a:t>
            </a:r>
            <a:r>
              <a:rPr lang="en-US" sz="2954" spc="-4" dirty="0">
                <a:latin typeface="Century Gothic" panose="020B0502020202020204" pitchFamily="34" charset="0"/>
                <a:cs typeface="Arial"/>
              </a:rPr>
              <a:t> </a:t>
            </a:r>
            <a:r>
              <a:rPr lang="en-US" sz="2954" dirty="0">
                <a:latin typeface="Century Gothic" panose="020B0502020202020204" pitchFamily="34" charset="0"/>
                <a:cs typeface="Arial"/>
              </a:rPr>
              <a:t>s</a:t>
            </a:r>
            <a:r>
              <a:rPr lang="en-US" sz="2954" spc="-4" dirty="0">
                <a:latin typeface="Century Gothic" panose="020B0502020202020204" pitchFamily="34" charset="0"/>
                <a:cs typeface="Arial"/>
              </a:rPr>
              <a:t>u</a:t>
            </a:r>
            <a:r>
              <a:rPr lang="en-US" sz="2954" spc="4" dirty="0">
                <a:latin typeface="Century Gothic" panose="020B0502020202020204" pitchFamily="34" charset="0"/>
                <a:cs typeface="Arial"/>
              </a:rPr>
              <a:t>ppo</a:t>
            </a:r>
            <a:r>
              <a:rPr lang="en-US" sz="2954" dirty="0">
                <a:latin typeface="Century Gothic" panose="020B0502020202020204" pitchFamily="34" charset="0"/>
                <a:cs typeface="Arial"/>
              </a:rPr>
              <a:t>rti</a:t>
            </a:r>
            <a:r>
              <a:rPr lang="en-US" sz="2954" spc="-11" dirty="0">
                <a:latin typeface="Century Gothic" panose="020B0502020202020204" pitchFamily="34" charset="0"/>
                <a:cs typeface="Arial"/>
              </a:rPr>
              <a:t>v</a:t>
            </a:r>
            <a:r>
              <a:rPr lang="en-US" sz="2954" dirty="0">
                <a:latin typeface="Century Gothic" panose="020B0502020202020204" pitchFamily="34" charset="0"/>
                <a:cs typeface="Arial"/>
              </a:rPr>
              <a:t>e</a:t>
            </a:r>
            <a:r>
              <a:rPr lang="en-US" sz="2954" spc="4" dirty="0">
                <a:latin typeface="Century Gothic" panose="020B0502020202020204" pitchFamily="34" charset="0"/>
                <a:cs typeface="Arial"/>
              </a:rPr>
              <a:t> bu</a:t>
            </a:r>
            <a:r>
              <a:rPr lang="en-US" sz="2954" dirty="0">
                <a:latin typeface="Century Gothic" panose="020B0502020202020204" pitchFamily="34" charset="0"/>
                <a:cs typeface="Arial"/>
              </a:rPr>
              <a:t>t</a:t>
            </a:r>
            <a:r>
              <a:rPr lang="en-US" sz="2954" spc="-7" dirty="0">
                <a:latin typeface="Century Gothic" panose="020B0502020202020204" pitchFamily="34" charset="0"/>
                <a:cs typeface="Arial"/>
              </a:rPr>
              <a:t> </a:t>
            </a:r>
            <a:r>
              <a:rPr lang="en-US" sz="2954" spc="4" dirty="0">
                <a:latin typeface="Century Gothic" panose="020B0502020202020204" pitchFamily="34" charset="0"/>
                <a:cs typeface="Arial"/>
              </a:rPr>
              <a:t>he</a:t>
            </a:r>
            <a:r>
              <a:rPr lang="en-US" sz="2954" dirty="0">
                <a:latin typeface="Century Gothic" panose="020B0502020202020204" pitchFamily="34" charset="0"/>
                <a:cs typeface="Arial"/>
              </a:rPr>
              <a:t>’s</a:t>
            </a:r>
            <a:r>
              <a:rPr lang="en-US" sz="2954" spc="15" dirty="0">
                <a:latin typeface="Century Gothic" panose="020B0502020202020204" pitchFamily="34" charset="0"/>
                <a:cs typeface="Arial"/>
              </a:rPr>
              <a:t> </a:t>
            </a:r>
            <a:r>
              <a:rPr lang="en-US" sz="2954" spc="-7" dirty="0">
                <a:latin typeface="Century Gothic" panose="020B0502020202020204" pitchFamily="34" charset="0"/>
                <a:cs typeface="Arial"/>
              </a:rPr>
              <a:t>s</a:t>
            </a:r>
            <a:r>
              <a:rPr lang="en-US" sz="2954" dirty="0">
                <a:latin typeface="Century Gothic" panose="020B0502020202020204" pitchFamily="34" charset="0"/>
                <a:cs typeface="Arial"/>
              </a:rPr>
              <a:t>t</a:t>
            </a:r>
            <a:r>
              <a:rPr lang="en-US" sz="2954" spc="4" dirty="0">
                <a:latin typeface="Century Gothic" panose="020B0502020202020204" pitchFamily="34" charset="0"/>
                <a:cs typeface="Arial"/>
              </a:rPr>
              <a:t>a</a:t>
            </a:r>
            <a:r>
              <a:rPr lang="en-US" sz="2954" dirty="0">
                <a:latin typeface="Century Gothic" panose="020B0502020202020204" pitchFamily="34" charset="0"/>
                <a:cs typeface="Arial"/>
              </a:rPr>
              <a:t>rt</a:t>
            </a:r>
            <a:r>
              <a:rPr lang="en-US" sz="2954" spc="-11" dirty="0">
                <a:latin typeface="Century Gothic" panose="020B0502020202020204" pitchFamily="34" charset="0"/>
                <a:cs typeface="Arial"/>
              </a:rPr>
              <a:t>i</a:t>
            </a:r>
            <a:r>
              <a:rPr lang="en-US" sz="2954" spc="4" dirty="0">
                <a:latin typeface="Century Gothic" panose="020B0502020202020204" pitchFamily="34" charset="0"/>
                <a:cs typeface="Arial"/>
              </a:rPr>
              <a:t>n</a:t>
            </a:r>
            <a:r>
              <a:rPr lang="en-US" sz="2954" dirty="0">
                <a:latin typeface="Century Gothic" panose="020B0502020202020204" pitchFamily="34" charset="0"/>
                <a:cs typeface="Arial"/>
              </a:rPr>
              <a:t>g</a:t>
            </a:r>
            <a:r>
              <a:rPr lang="en-US" sz="2954" spc="-4" dirty="0">
                <a:latin typeface="Century Gothic" panose="020B0502020202020204" pitchFamily="34" charset="0"/>
                <a:cs typeface="Arial"/>
              </a:rPr>
              <a:t> </a:t>
            </a:r>
            <a:r>
              <a:rPr lang="en-US" sz="2954" spc="4" dirty="0">
                <a:latin typeface="Century Gothic" panose="020B0502020202020204" pitchFamily="34" charset="0"/>
                <a:cs typeface="Arial"/>
              </a:rPr>
              <a:t>t</a:t>
            </a:r>
            <a:r>
              <a:rPr lang="en-US" sz="2954" dirty="0">
                <a:latin typeface="Century Gothic" panose="020B0502020202020204" pitchFamily="34" charset="0"/>
                <a:cs typeface="Arial"/>
              </a:rPr>
              <a:t>o</a:t>
            </a:r>
            <a:r>
              <a:rPr lang="en-US" sz="2954" spc="4" dirty="0">
                <a:latin typeface="Century Gothic" panose="020B0502020202020204" pitchFamily="34" charset="0"/>
                <a:cs typeface="Arial"/>
              </a:rPr>
              <a:t> </a:t>
            </a:r>
            <a:r>
              <a:rPr lang="en-US" sz="2954" spc="-7" dirty="0">
                <a:latin typeface="Century Gothic" panose="020B0502020202020204" pitchFamily="34" charset="0"/>
                <a:cs typeface="Arial"/>
              </a:rPr>
              <a:t>w</a:t>
            </a:r>
            <a:r>
              <a:rPr lang="en-US" sz="2954" dirty="0">
                <a:latin typeface="Century Gothic" panose="020B0502020202020204" pitchFamily="34" charset="0"/>
                <a:cs typeface="Arial"/>
              </a:rPr>
              <a:t>it</a:t>
            </a:r>
            <a:r>
              <a:rPr lang="en-US" sz="2954" spc="4" dirty="0">
                <a:latin typeface="Century Gothic" panose="020B0502020202020204" pitchFamily="34" charset="0"/>
                <a:cs typeface="Arial"/>
              </a:rPr>
              <a:t>hd</a:t>
            </a:r>
            <a:r>
              <a:rPr lang="en-US" sz="2954" dirty="0">
                <a:latin typeface="Century Gothic" panose="020B0502020202020204" pitchFamily="34" charset="0"/>
                <a:cs typeface="Arial"/>
              </a:rPr>
              <a:t>raw</a:t>
            </a:r>
            <a:r>
              <a:rPr lang="en-US" sz="2954" spc="-7" dirty="0">
                <a:latin typeface="Century Gothic" panose="020B0502020202020204" pitchFamily="34" charset="0"/>
                <a:cs typeface="Arial"/>
              </a:rPr>
              <a:t> </a:t>
            </a:r>
            <a:r>
              <a:rPr lang="en-US" sz="2954" spc="11" dirty="0">
                <a:latin typeface="Century Gothic" panose="020B0502020202020204" pitchFamily="34" charset="0"/>
                <a:cs typeface="Arial"/>
              </a:rPr>
              <a:t>f</a:t>
            </a:r>
            <a:r>
              <a:rPr lang="en-US" sz="2954" dirty="0">
                <a:latin typeface="Century Gothic" panose="020B0502020202020204" pitchFamily="34" charset="0"/>
                <a:cs typeface="Arial"/>
              </a:rPr>
              <a:t>rom t</a:t>
            </a:r>
            <a:r>
              <a:rPr lang="en-US" sz="2954" spc="-4" dirty="0">
                <a:latin typeface="Century Gothic" panose="020B0502020202020204" pitchFamily="34" charset="0"/>
                <a:cs typeface="Arial"/>
              </a:rPr>
              <a:t>h</a:t>
            </a:r>
            <a:r>
              <a:rPr lang="en-US" sz="2954" spc="4" dirty="0">
                <a:latin typeface="Century Gothic" panose="020B0502020202020204" pitchFamily="34" charset="0"/>
                <a:cs typeface="Arial"/>
              </a:rPr>
              <a:t>e</a:t>
            </a:r>
            <a:r>
              <a:rPr lang="en-US" sz="2954" dirty="0">
                <a:latin typeface="Century Gothic" panose="020B0502020202020204" pitchFamily="34" charset="0"/>
                <a:cs typeface="Arial"/>
              </a:rPr>
              <a:t>m </a:t>
            </a:r>
            <a:r>
              <a:rPr lang="en-US" sz="2954" spc="4" dirty="0">
                <a:latin typeface="Century Gothic" panose="020B0502020202020204" pitchFamily="34" charset="0"/>
                <a:cs typeface="Arial"/>
              </a:rPr>
              <a:t>an</a:t>
            </a:r>
            <a:r>
              <a:rPr lang="en-US" sz="2954" dirty="0">
                <a:latin typeface="Century Gothic" panose="020B0502020202020204" pitchFamily="34" charset="0"/>
                <a:cs typeface="Arial"/>
              </a:rPr>
              <a:t>d t</a:t>
            </a:r>
            <a:r>
              <a:rPr lang="en-US" sz="2954" spc="4" dirty="0">
                <a:latin typeface="Century Gothic" panose="020B0502020202020204" pitchFamily="34" charset="0"/>
                <a:cs typeface="Arial"/>
              </a:rPr>
              <a:t>he</a:t>
            </a:r>
            <a:r>
              <a:rPr lang="en-US" sz="2954" spc="-7" dirty="0">
                <a:latin typeface="Century Gothic" panose="020B0502020202020204" pitchFamily="34" charset="0"/>
                <a:cs typeface="Arial"/>
              </a:rPr>
              <a:t>y</a:t>
            </a:r>
            <a:r>
              <a:rPr lang="en-US" sz="2954" dirty="0">
                <a:latin typeface="Century Gothic" panose="020B0502020202020204" pitchFamily="34" charset="0"/>
                <a:cs typeface="Arial"/>
              </a:rPr>
              <a:t>’</a:t>
            </a:r>
            <a:r>
              <a:rPr lang="en-US" sz="2954" spc="-11" dirty="0">
                <a:latin typeface="Century Gothic" panose="020B0502020202020204" pitchFamily="34" charset="0"/>
                <a:cs typeface="Arial"/>
              </a:rPr>
              <a:t>v</a:t>
            </a:r>
            <a:r>
              <a:rPr lang="en-US" sz="2954" dirty="0">
                <a:latin typeface="Century Gothic" panose="020B0502020202020204" pitchFamily="34" charset="0"/>
                <a:cs typeface="Arial"/>
              </a:rPr>
              <a:t>e</a:t>
            </a:r>
            <a:r>
              <a:rPr lang="en-US" sz="2954" spc="26" dirty="0">
                <a:latin typeface="Century Gothic" panose="020B0502020202020204" pitchFamily="34" charset="0"/>
                <a:cs typeface="Arial"/>
              </a:rPr>
              <a:t> </a:t>
            </a:r>
            <a:r>
              <a:rPr lang="en-US" sz="2954" spc="4" dirty="0">
                <a:latin typeface="Century Gothic" panose="020B0502020202020204" pitchFamily="34" charset="0"/>
                <a:cs typeface="Arial"/>
              </a:rPr>
              <a:t>de</a:t>
            </a:r>
            <a:r>
              <a:rPr lang="en-US" sz="2954" dirty="0">
                <a:latin typeface="Century Gothic" panose="020B0502020202020204" pitchFamily="34" charset="0"/>
                <a:cs typeface="Arial"/>
              </a:rPr>
              <a:t>cid</a:t>
            </a:r>
            <a:r>
              <a:rPr lang="en-US" sz="2954" spc="4" dirty="0">
                <a:latin typeface="Century Gothic" panose="020B0502020202020204" pitchFamily="34" charset="0"/>
                <a:cs typeface="Arial"/>
              </a:rPr>
              <a:t>e</a:t>
            </a:r>
            <a:r>
              <a:rPr lang="en-US" sz="2954" dirty="0">
                <a:latin typeface="Century Gothic" panose="020B0502020202020204" pitchFamily="34" charset="0"/>
                <a:cs typeface="Arial"/>
              </a:rPr>
              <a:t>d</a:t>
            </a:r>
            <a:r>
              <a:rPr lang="en-US" sz="2954" spc="4" dirty="0">
                <a:latin typeface="Century Gothic" panose="020B0502020202020204" pitchFamily="34" charset="0"/>
                <a:cs typeface="Arial"/>
              </a:rPr>
              <a:t> </a:t>
            </a:r>
            <a:r>
              <a:rPr lang="en-US" sz="2954" spc="-4" dirty="0">
                <a:latin typeface="Century Gothic" panose="020B0502020202020204" pitchFamily="34" charset="0"/>
                <a:cs typeface="Arial"/>
              </a:rPr>
              <a:t>t</a:t>
            </a:r>
            <a:r>
              <a:rPr lang="en-US" sz="2954" dirty="0">
                <a:latin typeface="Century Gothic" panose="020B0502020202020204" pitchFamily="34" charset="0"/>
                <a:cs typeface="Arial"/>
              </a:rPr>
              <a:t>o</a:t>
            </a:r>
            <a:r>
              <a:rPr lang="en-US" sz="2954" spc="4" dirty="0">
                <a:latin typeface="Century Gothic" panose="020B0502020202020204" pitchFamily="34" charset="0"/>
                <a:cs typeface="Arial"/>
              </a:rPr>
              <a:t> </a:t>
            </a:r>
            <a:r>
              <a:rPr lang="en-US" sz="2954" dirty="0">
                <a:latin typeface="Century Gothic" panose="020B0502020202020204" pitchFamily="34" charset="0"/>
                <a:cs typeface="Arial"/>
              </a:rPr>
              <a:t>l</a:t>
            </a:r>
            <a:r>
              <a:rPr lang="en-US" sz="2954" spc="-4" dirty="0">
                <a:latin typeface="Century Gothic" panose="020B0502020202020204" pitchFamily="34" charset="0"/>
                <a:cs typeface="Arial"/>
              </a:rPr>
              <a:t>e</a:t>
            </a:r>
            <a:r>
              <a:rPr lang="en-US" sz="2954" spc="4" dirty="0">
                <a:latin typeface="Century Gothic" panose="020B0502020202020204" pitchFamily="34" charset="0"/>
                <a:cs typeface="Arial"/>
              </a:rPr>
              <a:t>a</a:t>
            </a:r>
            <a:r>
              <a:rPr lang="en-US" sz="2954" spc="-7" dirty="0">
                <a:latin typeface="Century Gothic" panose="020B0502020202020204" pitchFamily="34" charset="0"/>
                <a:cs typeface="Arial"/>
              </a:rPr>
              <a:t>v</a:t>
            </a:r>
            <a:r>
              <a:rPr lang="en-US" sz="2954" dirty="0">
                <a:latin typeface="Century Gothic" panose="020B0502020202020204" pitchFamily="34" charset="0"/>
                <a:cs typeface="Arial"/>
              </a:rPr>
              <a:t>e</a:t>
            </a:r>
            <a:r>
              <a:rPr lang="en-US" sz="2954" spc="4" dirty="0">
                <a:latin typeface="Century Gothic" panose="020B0502020202020204" pitchFamily="34" charset="0"/>
                <a:cs typeface="Arial"/>
              </a:rPr>
              <a:t> h</a:t>
            </a:r>
            <a:r>
              <a:rPr lang="en-US" sz="2954" dirty="0">
                <a:latin typeface="Century Gothic" panose="020B0502020202020204" pitchFamily="34" charset="0"/>
                <a:cs typeface="Arial"/>
              </a:rPr>
              <a:t>im</a:t>
            </a:r>
            <a:r>
              <a:rPr lang="en-US" sz="2954" spc="-4" dirty="0">
                <a:latin typeface="Century Gothic" panose="020B0502020202020204" pitchFamily="34" charset="0"/>
                <a:cs typeface="Arial"/>
              </a:rPr>
              <a:t> </a:t>
            </a:r>
            <a:r>
              <a:rPr lang="en-US" sz="2954" spc="4" dirty="0">
                <a:latin typeface="Century Gothic" panose="020B0502020202020204" pitchFamily="34" charset="0"/>
                <a:cs typeface="Arial"/>
              </a:rPr>
              <a:t>b</a:t>
            </a:r>
            <a:r>
              <a:rPr lang="en-US" sz="2954" dirty="0">
                <a:latin typeface="Century Gothic" panose="020B0502020202020204" pitchFamily="34" charset="0"/>
                <a:cs typeface="Arial"/>
              </a:rPr>
              <a:t>e</a:t>
            </a:r>
            <a:r>
              <a:rPr lang="en-US" sz="2954" spc="-4" dirty="0">
                <a:latin typeface="Century Gothic" panose="020B0502020202020204" pitchFamily="34" charset="0"/>
                <a:cs typeface="Arial"/>
              </a:rPr>
              <a:t> </a:t>
            </a:r>
            <a:r>
              <a:rPr lang="en-US" sz="2954" dirty="0">
                <a:latin typeface="Century Gothic" panose="020B0502020202020204" pitchFamily="34" charset="0"/>
                <a:cs typeface="Arial"/>
              </a:rPr>
              <a:t>“to</a:t>
            </a:r>
            <a:r>
              <a:rPr lang="en-US" sz="2954" spc="4" dirty="0">
                <a:latin typeface="Century Gothic" panose="020B0502020202020204" pitchFamily="34" charset="0"/>
                <a:cs typeface="Arial"/>
              </a:rPr>
              <a:t> </a:t>
            </a:r>
            <a:r>
              <a:rPr lang="en-US" sz="2954" spc="-4" dirty="0">
                <a:latin typeface="Century Gothic" panose="020B0502020202020204" pitchFamily="34" charset="0"/>
                <a:cs typeface="Arial"/>
              </a:rPr>
              <a:t>g</a:t>
            </a:r>
            <a:r>
              <a:rPr lang="en-US" sz="2954" spc="4" dirty="0">
                <a:latin typeface="Century Gothic" panose="020B0502020202020204" pitchFamily="34" charset="0"/>
                <a:cs typeface="Arial"/>
              </a:rPr>
              <a:t>e</a:t>
            </a:r>
            <a:r>
              <a:rPr lang="en-US" sz="2954" dirty="0">
                <a:latin typeface="Century Gothic" panose="020B0502020202020204" pitchFamily="34" charset="0"/>
                <a:cs typeface="Arial"/>
              </a:rPr>
              <a:t>t</a:t>
            </a:r>
            <a:r>
              <a:rPr lang="en-US" sz="2954" spc="-4" dirty="0">
                <a:latin typeface="Century Gothic" panose="020B0502020202020204" pitchFamily="34" charset="0"/>
                <a:cs typeface="Arial"/>
              </a:rPr>
              <a:t> </a:t>
            </a:r>
            <a:r>
              <a:rPr lang="en-US" sz="2954" spc="4" dirty="0">
                <a:latin typeface="Century Gothic" panose="020B0502020202020204" pitchFamily="34" charset="0"/>
                <a:cs typeface="Arial"/>
              </a:rPr>
              <a:t>o</a:t>
            </a:r>
            <a:r>
              <a:rPr lang="en-US" sz="2954" spc="-7" dirty="0">
                <a:latin typeface="Century Gothic" panose="020B0502020202020204" pitchFamily="34" charset="0"/>
                <a:cs typeface="Arial"/>
              </a:rPr>
              <a:t>v</a:t>
            </a:r>
            <a:r>
              <a:rPr lang="en-US" sz="2954" spc="4" dirty="0">
                <a:latin typeface="Century Gothic" panose="020B0502020202020204" pitchFamily="34" charset="0"/>
                <a:cs typeface="Arial"/>
              </a:rPr>
              <a:t>e</a:t>
            </a:r>
            <a:r>
              <a:rPr lang="en-US" sz="2954" dirty="0">
                <a:latin typeface="Century Gothic" panose="020B0502020202020204" pitchFamily="34" charset="0"/>
                <a:cs typeface="Arial"/>
              </a:rPr>
              <a:t>r it</a:t>
            </a:r>
            <a:r>
              <a:rPr lang="en-US" sz="2954" spc="-4" dirty="0">
                <a:latin typeface="Century Gothic" panose="020B0502020202020204" pitchFamily="34" charset="0"/>
                <a:cs typeface="Arial"/>
              </a:rPr>
              <a:t>”</a:t>
            </a:r>
            <a:r>
              <a:rPr lang="en-US" sz="2954" dirty="0">
                <a:latin typeface="Century Gothic" panose="020B0502020202020204" pitchFamily="34" charset="0"/>
                <a:cs typeface="Arial"/>
              </a:rPr>
              <a:t>.</a:t>
            </a:r>
            <a:endParaRPr lang="en-US" sz="2954" dirty="0">
              <a:latin typeface="Century Gothic" panose="020B0502020202020204" pitchFamily="34" charset="0"/>
              <a:cs typeface="Calibri" panose="020F0502020204030204"/>
            </a:endParaRPr>
          </a:p>
        </p:txBody>
      </p:sp>
      <p:sp>
        <p:nvSpPr>
          <p:cNvPr id="3" name="Title 1">
            <a:extLst>
              <a:ext uri="{FF2B5EF4-FFF2-40B4-BE49-F238E27FC236}">
                <a16:creationId xmlns:a16="http://schemas.microsoft.com/office/drawing/2014/main" id="{09131681-4686-48A4-AFC0-84EDD44E614A}"/>
              </a:ext>
            </a:extLst>
          </p:cNvPr>
          <p:cNvSpPr txBox="1">
            <a:spLocks/>
          </p:cNvSpPr>
          <p:nvPr/>
        </p:nvSpPr>
        <p:spPr>
          <a:xfrm>
            <a:off x="106974" y="369278"/>
            <a:ext cx="8954966" cy="1156687"/>
          </a:xfrm>
          <a:prstGeom prst="rect">
            <a:avLst/>
          </a:prstGeom>
          <a:noFill/>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3323" dirty="0">
              <a:latin typeface="Century Gothic" panose="020B0502020202020204" pitchFamily="34" charset="0"/>
              <a:cs typeface="MV Boli"/>
            </a:endParaRPr>
          </a:p>
        </p:txBody>
      </p:sp>
      <p:grpSp>
        <p:nvGrpSpPr>
          <p:cNvPr id="9" name="Group 8">
            <a:extLst>
              <a:ext uri="{FF2B5EF4-FFF2-40B4-BE49-F238E27FC236}">
                <a16:creationId xmlns:a16="http://schemas.microsoft.com/office/drawing/2014/main" id="{F0CEEF29-9258-4229-AD30-A895C9C9DC9B}"/>
              </a:ext>
            </a:extLst>
          </p:cNvPr>
          <p:cNvGrpSpPr/>
          <p:nvPr/>
        </p:nvGrpSpPr>
        <p:grpSpPr>
          <a:xfrm>
            <a:off x="315225" y="4969577"/>
            <a:ext cx="8746714" cy="1492556"/>
            <a:chOff x="1453104" y="2726554"/>
            <a:chExt cx="8788428" cy="2903680"/>
          </a:xfrm>
        </p:grpSpPr>
        <p:sp>
          <p:nvSpPr>
            <p:cNvPr id="11" name="Arrow: Up-Down 10">
              <a:extLst>
                <a:ext uri="{FF2B5EF4-FFF2-40B4-BE49-F238E27FC236}">
                  <a16:creationId xmlns:a16="http://schemas.microsoft.com/office/drawing/2014/main" id="{A13F46BC-D7FC-4DC9-8BB7-16CE516B0A47}"/>
                </a:ext>
              </a:extLst>
            </p:cNvPr>
            <p:cNvSpPr/>
            <p:nvPr/>
          </p:nvSpPr>
          <p:spPr>
            <a:xfrm rot="5400000">
              <a:off x="4395478" y="-215820"/>
              <a:ext cx="2903680" cy="8788428"/>
            </a:xfrm>
            <a:prstGeom prst="upDownArrow">
              <a:avLst/>
            </a:prstGeom>
            <a:gradFill flip="none" rotWithShape="1">
              <a:gsLst>
                <a:gs pos="0">
                  <a:srgbClr val="7030A0"/>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1" dirty="0">
                <a:solidFill>
                  <a:schemeClr val="tx1">
                    <a:lumMod val="95000"/>
                    <a:lumOff val="5000"/>
                  </a:schemeClr>
                </a:solidFill>
              </a:endParaRPr>
            </a:p>
          </p:txBody>
        </p:sp>
        <p:sp>
          <p:nvSpPr>
            <p:cNvPr id="13" name="TextBox 12">
              <a:extLst>
                <a:ext uri="{FF2B5EF4-FFF2-40B4-BE49-F238E27FC236}">
                  <a16:creationId xmlns:a16="http://schemas.microsoft.com/office/drawing/2014/main" id="{7002B089-D523-474D-9F12-BDA343984A64}"/>
                </a:ext>
              </a:extLst>
            </p:cNvPr>
            <p:cNvSpPr txBox="1"/>
            <p:nvPr/>
          </p:nvSpPr>
          <p:spPr>
            <a:xfrm>
              <a:off x="7551588" y="3760114"/>
              <a:ext cx="2426897" cy="673607"/>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en-US" b="1" dirty="0">
                  <a:solidFill>
                    <a:schemeClr val="tx1">
                      <a:lumMod val="95000"/>
                      <a:lumOff val="5000"/>
                    </a:schemeClr>
                  </a:solidFill>
                  <a:latin typeface="Century Gothic" panose="020B0502020202020204" pitchFamily="34" charset="0"/>
                  <a:cs typeface="MV Boli"/>
                </a:rPr>
                <a:t>Not doing so well</a:t>
              </a:r>
            </a:p>
          </p:txBody>
        </p:sp>
        <p:sp>
          <p:nvSpPr>
            <p:cNvPr id="14" name="TextBox 13">
              <a:extLst>
                <a:ext uri="{FF2B5EF4-FFF2-40B4-BE49-F238E27FC236}">
                  <a16:creationId xmlns:a16="http://schemas.microsoft.com/office/drawing/2014/main" id="{D740A3C0-73C6-4243-B97A-969E43700473}"/>
                </a:ext>
              </a:extLst>
            </p:cNvPr>
            <p:cNvSpPr txBox="1"/>
            <p:nvPr/>
          </p:nvSpPr>
          <p:spPr>
            <a:xfrm>
              <a:off x="2211433" y="3944778"/>
              <a:ext cx="2426898" cy="673607"/>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b="1" dirty="0">
                  <a:solidFill>
                    <a:schemeClr val="tx1">
                      <a:lumMod val="95000"/>
                      <a:lumOff val="5000"/>
                    </a:schemeClr>
                  </a:solidFill>
                  <a:latin typeface="Century Gothic" panose="020B0502020202020204" pitchFamily="34" charset="0"/>
                  <a:cs typeface="MV Boli"/>
                </a:rPr>
                <a:t>Doing well</a:t>
              </a:r>
            </a:p>
          </p:txBody>
        </p:sp>
      </p:grpSp>
      <p:sp>
        <p:nvSpPr>
          <p:cNvPr id="8" name="TextBox 7">
            <a:extLst>
              <a:ext uri="{FF2B5EF4-FFF2-40B4-BE49-F238E27FC236}">
                <a16:creationId xmlns:a16="http://schemas.microsoft.com/office/drawing/2014/main" id="{6D0D819D-32DF-CC4F-BD33-9FB9E789472E}"/>
              </a:ext>
            </a:extLst>
          </p:cNvPr>
          <p:cNvSpPr txBox="1"/>
          <p:nvPr/>
        </p:nvSpPr>
        <p:spPr>
          <a:xfrm>
            <a:off x="106974" y="336955"/>
            <a:ext cx="8693167" cy="1077218"/>
          </a:xfrm>
          <a:prstGeom prst="rect">
            <a:avLst/>
          </a:prstGeom>
          <a:solidFill>
            <a:srgbClr val="FDCBCB"/>
          </a:solidFill>
          <a:ln w="28575">
            <a:solidFill>
              <a:srgbClr val="FF00FF"/>
            </a:solidFill>
          </a:ln>
        </p:spPr>
        <p:txBody>
          <a:bodyPr wrap="square">
            <a:spAutoFit/>
          </a:bodyPr>
          <a:lstStyle/>
          <a:p>
            <a:pPr algn="ctr"/>
            <a:r>
              <a:rPr lang="en-US" sz="3200" dirty="0">
                <a:latin typeface="Century Gothic" panose="020B0502020202020204" pitchFamily="34" charset="0"/>
                <a:cs typeface="MV Boli"/>
              </a:rPr>
              <a:t>1 month later. Where is Michael on the continuum now?</a:t>
            </a:r>
          </a:p>
        </p:txBody>
      </p:sp>
    </p:spTree>
    <p:extLst>
      <p:ext uri="{BB962C8B-B14F-4D97-AF65-F5344CB8AC3E}">
        <p14:creationId xmlns:p14="http://schemas.microsoft.com/office/powerpoint/2010/main" val="37622094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842858" y="15038"/>
            <a:ext cx="7365442" cy="1001556"/>
          </a:xfrm>
          <a:prstGeom prst="rect">
            <a:avLst/>
          </a:prstGeom>
          <a:noFill/>
        </p:spPr>
        <p:txBody>
          <a:bodyPr wrap="square" rtlCol="0">
            <a:spAutoFit/>
          </a:bodyPr>
          <a:lstStyle/>
          <a:p>
            <a:pPr algn="ctr"/>
            <a:r>
              <a:rPr lang="en-US" sz="2954" b="1" u="sng" dirty="0">
                <a:latin typeface="Century Gothic" panose="020B0502020202020204" pitchFamily="34" charset="0"/>
              </a:rPr>
              <a:t>Mental Health Continuum:</a:t>
            </a:r>
            <a:endParaRPr lang="en-GB" sz="2954" b="1" u="sng" dirty="0">
              <a:latin typeface="Century Gothic" panose="020B0502020202020204" pitchFamily="34" charset="0"/>
            </a:endParaRPr>
          </a:p>
          <a:p>
            <a:pPr algn="ctr"/>
            <a:endParaRPr lang="en-GB" sz="2954" u="sng" dirty="0">
              <a:latin typeface="Century Gothic" panose="020B0502020202020204" pitchFamily="34" charset="0"/>
            </a:endParaRPr>
          </a:p>
        </p:txBody>
      </p:sp>
      <p:pic>
        <p:nvPicPr>
          <p:cNvPr id="1026" name="Picture 2" descr="Green tick checkmark icon Royalty Free Vector Image"/>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22593" b="69259" l="27400" r="71400"/>
                    </a14:imgEffect>
                  </a14:imgLayer>
                </a14:imgProps>
              </a:ext>
              <a:ext uri="{28A0092B-C50C-407E-A947-70E740481C1C}">
                <a14:useLocalDpi xmlns:a14="http://schemas.microsoft.com/office/drawing/2010/main" val="0"/>
              </a:ext>
            </a:extLst>
          </a:blip>
          <a:srcRect l="26963" t="21143" r="28078" b="28783"/>
          <a:stretch/>
        </p:blipFill>
        <p:spPr bwMode="auto">
          <a:xfrm rot="555719">
            <a:off x="8535333" y="5456896"/>
            <a:ext cx="417897" cy="502667"/>
          </a:xfrm>
          <a:prstGeom prst="rect">
            <a:avLst/>
          </a:prstGeom>
          <a:noFill/>
          <a:extLst>
            <a:ext uri="{909E8E84-426E-40DD-AFC4-6F175D3DCCD1}">
              <a14:hiddenFill xmlns:a14="http://schemas.microsoft.com/office/drawing/2010/main">
                <a:solidFill>
                  <a:srgbClr val="FFFFFF"/>
                </a:solidFill>
              </a14:hiddenFill>
            </a:ext>
          </a:extLst>
        </p:spPr>
      </p:pic>
      <p:sp>
        <p:nvSpPr>
          <p:cNvPr id="7" name="Text Placeholder 6">
            <a:extLst>
              <a:ext uri="{FF2B5EF4-FFF2-40B4-BE49-F238E27FC236}">
                <a16:creationId xmlns:a16="http://schemas.microsoft.com/office/drawing/2014/main" id="{48DA04F9-9155-4FB8-A7C9-745A7429E153}"/>
              </a:ext>
            </a:extLst>
          </p:cNvPr>
          <p:cNvSpPr>
            <a:spLocks noGrp="1"/>
          </p:cNvSpPr>
          <p:nvPr>
            <p:ph type="body" sz="quarter" idx="10"/>
          </p:nvPr>
        </p:nvSpPr>
        <p:spPr>
          <a:xfrm>
            <a:off x="153041" y="978355"/>
            <a:ext cx="8815308" cy="823198"/>
          </a:xfrm>
        </p:spPr>
        <p:txBody>
          <a:bodyPr/>
          <a:lstStyle/>
          <a:p>
            <a:r>
              <a:rPr lang="en-GB" dirty="0"/>
              <a:t>Mental health, mental well-being</a:t>
            </a:r>
            <a:r>
              <a:rPr lang="en-GB"/>
              <a:t>, continuum, </a:t>
            </a:r>
            <a:endParaRPr lang="en-GB" dirty="0"/>
          </a:p>
        </p:txBody>
      </p:sp>
      <p:sp>
        <p:nvSpPr>
          <p:cNvPr id="9" name="Text Placeholder 8">
            <a:extLst>
              <a:ext uri="{FF2B5EF4-FFF2-40B4-BE49-F238E27FC236}">
                <a16:creationId xmlns:a16="http://schemas.microsoft.com/office/drawing/2014/main" id="{1F5C1FDB-4449-4E85-A45D-9B340D118C00}"/>
              </a:ext>
            </a:extLst>
          </p:cNvPr>
          <p:cNvSpPr>
            <a:spLocks noGrp="1"/>
          </p:cNvSpPr>
          <p:nvPr>
            <p:ph type="body" sz="quarter" idx="11"/>
          </p:nvPr>
        </p:nvSpPr>
        <p:spPr>
          <a:xfrm>
            <a:off x="1012651" y="1976002"/>
            <a:ext cx="7821051" cy="1075949"/>
          </a:xfrm>
        </p:spPr>
        <p:txBody>
          <a:bodyPr/>
          <a:lstStyle/>
          <a:p>
            <a:r>
              <a:rPr lang="en-GB" sz="2000" dirty="0"/>
              <a:t>How might the way we learn and academic performance be further improved by reviewing our mental health continuum?</a:t>
            </a:r>
          </a:p>
          <a:p>
            <a:endParaRPr lang="en-GB" dirty="0"/>
          </a:p>
        </p:txBody>
      </p:sp>
      <p:sp>
        <p:nvSpPr>
          <p:cNvPr id="13" name="Text Placeholder 12">
            <a:extLst>
              <a:ext uri="{FF2B5EF4-FFF2-40B4-BE49-F238E27FC236}">
                <a16:creationId xmlns:a16="http://schemas.microsoft.com/office/drawing/2014/main" id="{0F3E66C8-7644-4E75-B9D9-81CE12CF5FFA}"/>
              </a:ext>
            </a:extLst>
          </p:cNvPr>
          <p:cNvSpPr>
            <a:spLocks noGrp="1"/>
          </p:cNvSpPr>
          <p:nvPr>
            <p:ph type="body" sz="quarter" idx="12"/>
          </p:nvPr>
        </p:nvSpPr>
        <p:spPr>
          <a:xfrm>
            <a:off x="1012651" y="3194781"/>
            <a:ext cx="7821051" cy="826258"/>
          </a:xfrm>
        </p:spPr>
        <p:txBody>
          <a:bodyPr/>
          <a:lstStyle/>
          <a:p>
            <a:r>
              <a:rPr lang="en-GB" sz="2000" dirty="0"/>
              <a:t>How far is it true that our mental health isn’t fixed? Use examples to help explain your thoughts</a:t>
            </a:r>
          </a:p>
          <a:p>
            <a:endParaRPr lang="en-GB" dirty="0"/>
          </a:p>
        </p:txBody>
      </p:sp>
      <p:sp>
        <p:nvSpPr>
          <p:cNvPr id="14" name="Text Placeholder 13">
            <a:extLst>
              <a:ext uri="{FF2B5EF4-FFF2-40B4-BE49-F238E27FC236}">
                <a16:creationId xmlns:a16="http://schemas.microsoft.com/office/drawing/2014/main" id="{C4D6CD7A-0F75-4276-855D-5E12350706FC}"/>
              </a:ext>
            </a:extLst>
          </p:cNvPr>
          <p:cNvSpPr>
            <a:spLocks noGrp="1"/>
          </p:cNvSpPr>
          <p:nvPr>
            <p:ph type="body" sz="quarter" idx="13"/>
          </p:nvPr>
        </p:nvSpPr>
        <p:spPr/>
        <p:txBody>
          <a:bodyPr/>
          <a:lstStyle/>
          <a:p>
            <a:r>
              <a:rPr lang="en-GB" sz="2000" dirty="0"/>
              <a:t>Why is mental health as important as physical health? Explain how they affect each other.</a:t>
            </a:r>
          </a:p>
          <a:p>
            <a:endParaRPr lang="en-GB" dirty="0"/>
          </a:p>
        </p:txBody>
      </p:sp>
    </p:spTree>
    <p:extLst>
      <p:ext uri="{BB962C8B-B14F-4D97-AF65-F5344CB8AC3E}">
        <p14:creationId xmlns:p14="http://schemas.microsoft.com/office/powerpoint/2010/main" val="8636845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601002" y="556848"/>
            <a:ext cx="6022609" cy="5024124"/>
          </a:xfrm>
          <a:prstGeom prst="rect">
            <a:avLst/>
          </a:prstGeom>
        </p:spPr>
      </p:pic>
      <p:sp>
        <p:nvSpPr>
          <p:cNvPr id="4" name="Rectangle 3"/>
          <p:cNvSpPr/>
          <p:nvPr/>
        </p:nvSpPr>
        <p:spPr>
          <a:xfrm>
            <a:off x="1192293" y="464102"/>
            <a:ext cx="2306208" cy="1692390"/>
          </a:xfrm>
          <a:prstGeom prst="rect">
            <a:avLst/>
          </a:prstGeom>
          <a:solidFill>
            <a:srgbClr val="FDCBCB"/>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What is does puberty mean?</a:t>
            </a:r>
            <a:endParaRPr lang="en-GB" dirty="0">
              <a:solidFill>
                <a:schemeClr val="tx1"/>
              </a:solidFill>
            </a:endParaRPr>
          </a:p>
        </p:txBody>
      </p:sp>
      <p:sp>
        <p:nvSpPr>
          <p:cNvPr id="5" name="Rectangle 4"/>
          <p:cNvSpPr/>
          <p:nvPr/>
        </p:nvSpPr>
        <p:spPr>
          <a:xfrm>
            <a:off x="3459201" y="464102"/>
            <a:ext cx="2306208" cy="1692390"/>
          </a:xfrm>
          <a:prstGeom prst="rect">
            <a:avLst/>
          </a:prstGeom>
          <a:solidFill>
            <a:srgbClr val="FDCBCB"/>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Where does puberty start?</a:t>
            </a:r>
          </a:p>
        </p:txBody>
      </p:sp>
      <p:sp>
        <p:nvSpPr>
          <p:cNvPr id="6" name="Rectangle 5"/>
          <p:cNvSpPr/>
          <p:nvPr/>
        </p:nvSpPr>
        <p:spPr>
          <a:xfrm>
            <a:off x="5726109" y="464102"/>
            <a:ext cx="2306208" cy="1692390"/>
          </a:xfrm>
          <a:prstGeom prst="rect">
            <a:avLst/>
          </a:prstGeom>
          <a:solidFill>
            <a:srgbClr val="FDCBCB"/>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Name two changes that occurs to boys and girls</a:t>
            </a:r>
          </a:p>
        </p:txBody>
      </p:sp>
      <p:sp>
        <p:nvSpPr>
          <p:cNvPr id="7" name="Rectangle 6"/>
          <p:cNvSpPr/>
          <p:nvPr/>
        </p:nvSpPr>
        <p:spPr>
          <a:xfrm>
            <a:off x="1192293" y="2176341"/>
            <a:ext cx="2306208" cy="1692390"/>
          </a:xfrm>
          <a:prstGeom prst="rect">
            <a:avLst/>
          </a:prstGeom>
          <a:solidFill>
            <a:srgbClr val="FDCBCB"/>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Name on hormone involved in male puberty changes</a:t>
            </a:r>
          </a:p>
        </p:txBody>
      </p:sp>
      <p:sp>
        <p:nvSpPr>
          <p:cNvPr id="8" name="Rectangle 7"/>
          <p:cNvSpPr/>
          <p:nvPr/>
        </p:nvSpPr>
        <p:spPr>
          <a:xfrm>
            <a:off x="3459201" y="2176341"/>
            <a:ext cx="2306208" cy="1692390"/>
          </a:xfrm>
          <a:prstGeom prst="rect">
            <a:avLst/>
          </a:prstGeom>
          <a:solidFill>
            <a:srgbClr val="FDCBCB"/>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Name one hormone involved in female changes</a:t>
            </a:r>
            <a:endParaRPr lang="en-GB" dirty="0">
              <a:solidFill>
                <a:schemeClr val="tx1"/>
              </a:solidFill>
            </a:endParaRPr>
          </a:p>
        </p:txBody>
      </p:sp>
      <p:sp>
        <p:nvSpPr>
          <p:cNvPr id="9" name="Rectangle 8"/>
          <p:cNvSpPr/>
          <p:nvPr/>
        </p:nvSpPr>
        <p:spPr>
          <a:xfrm>
            <a:off x="5713407" y="2176341"/>
            <a:ext cx="2306208" cy="1692390"/>
          </a:xfrm>
          <a:prstGeom prst="rect">
            <a:avLst/>
          </a:prstGeom>
          <a:solidFill>
            <a:srgbClr val="FDCBCB"/>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Name two changes that only occur to boys</a:t>
            </a:r>
          </a:p>
        </p:txBody>
      </p:sp>
      <p:sp>
        <p:nvSpPr>
          <p:cNvPr id="10" name="Rectangle 9"/>
          <p:cNvSpPr/>
          <p:nvPr/>
        </p:nvSpPr>
        <p:spPr>
          <a:xfrm>
            <a:off x="1192293" y="3888580"/>
            <a:ext cx="2306208" cy="1692390"/>
          </a:xfrm>
          <a:prstGeom prst="rect">
            <a:avLst/>
          </a:prstGeom>
          <a:solidFill>
            <a:srgbClr val="FDCBCB"/>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Name two changes that only occur to girls</a:t>
            </a:r>
          </a:p>
        </p:txBody>
      </p:sp>
      <p:sp>
        <p:nvSpPr>
          <p:cNvPr id="11" name="Rectangle 10"/>
          <p:cNvSpPr/>
          <p:nvPr/>
        </p:nvSpPr>
        <p:spPr>
          <a:xfrm>
            <a:off x="3459201" y="3888580"/>
            <a:ext cx="2306208" cy="1692390"/>
          </a:xfrm>
          <a:prstGeom prst="rect">
            <a:avLst/>
          </a:prstGeom>
          <a:solidFill>
            <a:srgbClr val="FDCBCB"/>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How may puberty affect the way you feel?</a:t>
            </a:r>
          </a:p>
        </p:txBody>
      </p:sp>
      <p:sp>
        <p:nvSpPr>
          <p:cNvPr id="12" name="Rectangle 11"/>
          <p:cNvSpPr/>
          <p:nvPr/>
        </p:nvSpPr>
        <p:spPr>
          <a:xfrm>
            <a:off x="5726109" y="3888580"/>
            <a:ext cx="2306208" cy="1692390"/>
          </a:xfrm>
          <a:prstGeom prst="rect">
            <a:avLst/>
          </a:prstGeom>
          <a:solidFill>
            <a:srgbClr val="FDCBCB"/>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What is our theme for next week?</a:t>
            </a:r>
          </a:p>
        </p:txBody>
      </p:sp>
      <p:sp>
        <p:nvSpPr>
          <p:cNvPr id="13" name="TextBox 12"/>
          <p:cNvSpPr txBox="1"/>
          <p:nvPr/>
        </p:nvSpPr>
        <p:spPr>
          <a:xfrm>
            <a:off x="323528" y="6006869"/>
            <a:ext cx="8295918" cy="774058"/>
          </a:xfrm>
          <a:prstGeom prst="rect">
            <a:avLst/>
          </a:prstGeom>
          <a:solidFill>
            <a:srgbClr val="FFFF61"/>
          </a:solidFill>
          <a:ln>
            <a:solidFill>
              <a:srgbClr val="FF0000"/>
            </a:solidFill>
          </a:ln>
        </p:spPr>
        <p:txBody>
          <a:bodyPr wrap="square" rtlCol="0">
            <a:spAutoFit/>
          </a:bodyPr>
          <a:lstStyle/>
          <a:p>
            <a:r>
              <a:rPr lang="en-US" sz="2215" dirty="0">
                <a:latin typeface="Century Gothic" panose="020B0502020202020204" pitchFamily="34" charset="0"/>
              </a:rPr>
              <a:t>Answer the questions to reveal a portion of the picture to uncover what we shall be learning about next lesson... </a:t>
            </a:r>
            <a:endParaRPr lang="en-GB" sz="2215" dirty="0">
              <a:latin typeface="Century Gothic" panose="020B0502020202020204" pitchFamily="34" charset="0"/>
            </a:endParaRPr>
          </a:p>
        </p:txBody>
      </p:sp>
    </p:spTree>
    <p:extLst>
      <p:ext uri="{BB962C8B-B14F-4D97-AF65-F5344CB8AC3E}">
        <p14:creationId xmlns:p14="http://schemas.microsoft.com/office/powerpoint/2010/main" val="292786771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5"/>
                                        </p:tgtEl>
                                      </p:cBhvr>
                                    </p:animEffect>
                                    <p:set>
                                      <p:cBhvr>
                                        <p:cTn id="13" dur="1" fill="hold">
                                          <p:stCondLst>
                                            <p:cond delay="4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14" restart="whenNotActive" fill="hold" evtFilter="cancelBubble" nodeType="interactiveSeq">
                <p:stCondLst>
                  <p:cond evt="onClick" delay="0">
                    <p:tgtEl>
                      <p:spTgt spid="6"/>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6"/>
                                        </p:tgtEl>
                                      </p:cBhvr>
                                    </p:animEffect>
                                    <p:set>
                                      <p:cBhvr>
                                        <p:cTn id="19"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20" restart="whenNotActive" fill="hold" evtFilter="cancelBubble" nodeType="interactiveSeq">
                <p:stCondLst>
                  <p:cond evt="onClick" delay="0">
                    <p:tgtEl>
                      <p:spTgt spid="7"/>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7"/>
                                        </p:tgtEl>
                                      </p:cBhvr>
                                    </p:animEffect>
                                    <p:set>
                                      <p:cBhvr>
                                        <p:cTn id="25" dur="1" fill="hold">
                                          <p:stCondLst>
                                            <p:cond delay="4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26" restart="whenNotActive" fill="hold" evtFilter="cancelBubble" nodeType="interactiveSeq">
                <p:stCondLst>
                  <p:cond evt="onClick" delay="0">
                    <p:tgtEl>
                      <p:spTgt spid="8"/>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8"/>
                                        </p:tgtEl>
                                      </p:cBhvr>
                                    </p:animEffect>
                                    <p:set>
                                      <p:cBhvr>
                                        <p:cTn id="31"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32" restart="whenNotActive" fill="hold" evtFilter="cancelBubble" nodeType="interactiveSeq">
                <p:stCondLst>
                  <p:cond evt="onClick" delay="0">
                    <p:tgtEl>
                      <p:spTgt spid="9"/>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9"/>
                                        </p:tgtEl>
                                      </p:cBhvr>
                                    </p:animEffect>
                                    <p:set>
                                      <p:cBhvr>
                                        <p:cTn id="37"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38" restart="whenNotActive" fill="hold" evtFilter="cancelBubble" nodeType="interactiveSeq">
                <p:stCondLst>
                  <p:cond evt="onClick" delay="0">
                    <p:tgtEl>
                      <p:spTgt spid="10"/>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grpId="0" nodeType="clickEffect">
                                  <p:stCondLst>
                                    <p:cond delay="0"/>
                                  </p:stCondLst>
                                  <p:childTnLst>
                                    <p:animEffect transition="out" filter="fade">
                                      <p:cBhvr>
                                        <p:cTn id="42" dur="500"/>
                                        <p:tgtEl>
                                          <p:spTgt spid="10"/>
                                        </p:tgtEl>
                                      </p:cBhvr>
                                    </p:animEffect>
                                    <p:set>
                                      <p:cBhvr>
                                        <p:cTn id="43"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44" restart="whenNotActive" fill="hold" evtFilter="cancelBubble" nodeType="interactiveSeq">
                <p:stCondLst>
                  <p:cond evt="onClick" delay="0">
                    <p:tgtEl>
                      <p:spTgt spid="11"/>
                    </p:tgtEl>
                  </p:cond>
                </p:stCondLst>
                <p:endSync evt="end" delay="0">
                  <p:rtn val="all"/>
                </p:endSync>
                <p:childTnLst>
                  <p:par>
                    <p:cTn id="45" fill="hold">
                      <p:stCondLst>
                        <p:cond delay="0"/>
                      </p:stCondLst>
                      <p:childTnLst>
                        <p:par>
                          <p:cTn id="46" fill="hold">
                            <p:stCondLst>
                              <p:cond delay="0"/>
                            </p:stCondLst>
                            <p:childTnLst>
                              <p:par>
                                <p:cTn id="47" presetID="10" presetClass="exit" presetSubtype="0" fill="hold" grpId="0" nodeType="clickEffect">
                                  <p:stCondLst>
                                    <p:cond delay="0"/>
                                  </p:stCondLst>
                                  <p:childTnLst>
                                    <p:animEffect transition="out" filter="fade">
                                      <p:cBhvr>
                                        <p:cTn id="48" dur="500"/>
                                        <p:tgtEl>
                                          <p:spTgt spid="11"/>
                                        </p:tgtEl>
                                      </p:cBhvr>
                                    </p:animEffect>
                                    <p:set>
                                      <p:cBhvr>
                                        <p:cTn id="49"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50" restart="whenNotActive" fill="hold" evtFilter="cancelBubble" nodeType="interactiveSeq">
                <p:stCondLst>
                  <p:cond evt="onClick" delay="0">
                    <p:tgtEl>
                      <p:spTgt spid="12"/>
                    </p:tgtEl>
                  </p:cond>
                </p:stCondLst>
                <p:endSync evt="end" delay="0">
                  <p:rtn val="all"/>
                </p:endSync>
                <p:childTnLst>
                  <p:par>
                    <p:cTn id="51" fill="hold">
                      <p:stCondLst>
                        <p:cond delay="0"/>
                      </p:stCondLst>
                      <p:childTnLst>
                        <p:par>
                          <p:cTn id="52" fill="hold">
                            <p:stCondLst>
                              <p:cond delay="0"/>
                            </p:stCondLst>
                            <p:childTnLst>
                              <p:par>
                                <p:cTn id="53" presetID="10" presetClass="exit" presetSubtype="0" fill="hold" grpId="0" nodeType="clickEffect">
                                  <p:stCondLst>
                                    <p:cond delay="0"/>
                                  </p:stCondLst>
                                  <p:childTnLst>
                                    <p:animEffect transition="out" filter="fade">
                                      <p:cBhvr>
                                        <p:cTn id="54" dur="500"/>
                                        <p:tgtEl>
                                          <p:spTgt spid="12"/>
                                        </p:tgtEl>
                                      </p:cBhvr>
                                    </p:animEffect>
                                    <p:set>
                                      <p:cBhvr>
                                        <p:cTn id="55"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92992" y="15038"/>
            <a:ext cx="8815308" cy="1001556"/>
          </a:xfrm>
          <a:prstGeom prst="rect">
            <a:avLst/>
          </a:prstGeom>
          <a:noFill/>
        </p:spPr>
        <p:txBody>
          <a:bodyPr wrap="square" rtlCol="0">
            <a:spAutoFit/>
          </a:bodyPr>
          <a:lstStyle/>
          <a:p>
            <a:pPr algn="ctr"/>
            <a:r>
              <a:rPr lang="en-US" sz="2954" b="1" u="sng" dirty="0">
                <a:latin typeface="Century Gothic" panose="020B0502020202020204" pitchFamily="34" charset="0"/>
              </a:rPr>
              <a:t>Mental Health </a:t>
            </a:r>
            <a:endParaRPr lang="en-GB" sz="2954" b="1" u="sng" dirty="0">
              <a:latin typeface="Century Gothic" panose="020B0502020202020204" pitchFamily="34" charset="0"/>
            </a:endParaRPr>
          </a:p>
          <a:p>
            <a:pPr algn="ctr"/>
            <a:endParaRPr lang="en-GB" sz="2954" u="sng" dirty="0">
              <a:latin typeface="Century Gothic" panose="020B0502020202020204" pitchFamily="34" charset="0"/>
            </a:endParaRPr>
          </a:p>
        </p:txBody>
      </p:sp>
      <p:pic>
        <p:nvPicPr>
          <p:cNvPr id="1026" name="Picture 2" descr="Green tick checkmark icon Royalty Free Vector Image"/>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22593" b="69259" l="27400" r="71400"/>
                    </a14:imgEffect>
                  </a14:imgLayer>
                </a14:imgProps>
              </a:ext>
              <a:ext uri="{28A0092B-C50C-407E-A947-70E740481C1C}">
                <a14:useLocalDpi xmlns:a14="http://schemas.microsoft.com/office/drawing/2010/main" val="0"/>
              </a:ext>
            </a:extLst>
          </a:blip>
          <a:srcRect l="26963" t="21143" r="28078" b="28783"/>
          <a:stretch/>
        </p:blipFill>
        <p:spPr bwMode="auto">
          <a:xfrm rot="555719">
            <a:off x="8535333" y="5456896"/>
            <a:ext cx="417897" cy="502667"/>
          </a:xfrm>
          <a:prstGeom prst="rect">
            <a:avLst/>
          </a:prstGeom>
          <a:noFill/>
          <a:extLst>
            <a:ext uri="{909E8E84-426E-40DD-AFC4-6F175D3DCCD1}">
              <a14:hiddenFill xmlns:a14="http://schemas.microsoft.com/office/drawing/2010/main">
                <a:solidFill>
                  <a:srgbClr val="FFFFFF"/>
                </a:solidFill>
              </a14:hiddenFill>
            </a:ext>
          </a:extLst>
        </p:spPr>
      </p:pic>
      <p:sp>
        <p:nvSpPr>
          <p:cNvPr id="7" name="Text Placeholder 6">
            <a:extLst>
              <a:ext uri="{FF2B5EF4-FFF2-40B4-BE49-F238E27FC236}">
                <a16:creationId xmlns:a16="http://schemas.microsoft.com/office/drawing/2014/main" id="{48DA04F9-9155-4FB8-A7C9-745A7429E153}"/>
              </a:ext>
            </a:extLst>
          </p:cNvPr>
          <p:cNvSpPr>
            <a:spLocks noGrp="1"/>
          </p:cNvSpPr>
          <p:nvPr>
            <p:ph type="body" sz="quarter" idx="10"/>
          </p:nvPr>
        </p:nvSpPr>
        <p:spPr>
          <a:xfrm>
            <a:off x="153041" y="978355"/>
            <a:ext cx="8815308" cy="823198"/>
          </a:xfrm>
        </p:spPr>
        <p:txBody>
          <a:bodyPr/>
          <a:lstStyle/>
          <a:p>
            <a:r>
              <a:rPr lang="en-GB" dirty="0"/>
              <a:t>Mental health, mental well-being</a:t>
            </a:r>
            <a:r>
              <a:rPr lang="en-GB"/>
              <a:t>, continuum, </a:t>
            </a:r>
            <a:endParaRPr lang="en-GB" dirty="0"/>
          </a:p>
        </p:txBody>
      </p:sp>
      <p:sp>
        <p:nvSpPr>
          <p:cNvPr id="9" name="Text Placeholder 8">
            <a:extLst>
              <a:ext uri="{FF2B5EF4-FFF2-40B4-BE49-F238E27FC236}">
                <a16:creationId xmlns:a16="http://schemas.microsoft.com/office/drawing/2014/main" id="{1F5C1FDB-4449-4E85-A45D-9B340D118C00}"/>
              </a:ext>
            </a:extLst>
          </p:cNvPr>
          <p:cNvSpPr>
            <a:spLocks noGrp="1"/>
          </p:cNvSpPr>
          <p:nvPr>
            <p:ph type="body" sz="quarter" idx="11"/>
          </p:nvPr>
        </p:nvSpPr>
        <p:spPr>
          <a:xfrm>
            <a:off x="1012651" y="1976002"/>
            <a:ext cx="7821051" cy="1075949"/>
          </a:xfrm>
        </p:spPr>
        <p:txBody>
          <a:bodyPr/>
          <a:lstStyle/>
          <a:p>
            <a:r>
              <a:rPr lang="en-GB" sz="2000" dirty="0"/>
              <a:t>How might the way we learn and your academic performance be further improved by reviewing our mental health?</a:t>
            </a:r>
          </a:p>
          <a:p>
            <a:endParaRPr lang="en-GB" dirty="0"/>
          </a:p>
        </p:txBody>
      </p:sp>
      <p:sp>
        <p:nvSpPr>
          <p:cNvPr id="13" name="Text Placeholder 12">
            <a:extLst>
              <a:ext uri="{FF2B5EF4-FFF2-40B4-BE49-F238E27FC236}">
                <a16:creationId xmlns:a16="http://schemas.microsoft.com/office/drawing/2014/main" id="{0F3E66C8-7644-4E75-B9D9-81CE12CF5FFA}"/>
              </a:ext>
            </a:extLst>
          </p:cNvPr>
          <p:cNvSpPr>
            <a:spLocks noGrp="1"/>
          </p:cNvSpPr>
          <p:nvPr>
            <p:ph type="body" sz="quarter" idx="12"/>
          </p:nvPr>
        </p:nvSpPr>
        <p:spPr>
          <a:xfrm>
            <a:off x="1012651" y="3194781"/>
            <a:ext cx="7821051" cy="826258"/>
          </a:xfrm>
        </p:spPr>
        <p:txBody>
          <a:bodyPr/>
          <a:lstStyle/>
          <a:p>
            <a:r>
              <a:rPr lang="en-GB" sz="2000" dirty="0"/>
              <a:t>How far is it true that our mental health isn’t fixed? Use examples to help explain your thoughts</a:t>
            </a:r>
          </a:p>
          <a:p>
            <a:endParaRPr lang="en-GB" dirty="0"/>
          </a:p>
        </p:txBody>
      </p:sp>
      <p:sp>
        <p:nvSpPr>
          <p:cNvPr id="14" name="Text Placeholder 13">
            <a:extLst>
              <a:ext uri="{FF2B5EF4-FFF2-40B4-BE49-F238E27FC236}">
                <a16:creationId xmlns:a16="http://schemas.microsoft.com/office/drawing/2014/main" id="{C4D6CD7A-0F75-4276-855D-5E12350706FC}"/>
              </a:ext>
            </a:extLst>
          </p:cNvPr>
          <p:cNvSpPr>
            <a:spLocks noGrp="1"/>
          </p:cNvSpPr>
          <p:nvPr>
            <p:ph type="body" sz="quarter" idx="13"/>
          </p:nvPr>
        </p:nvSpPr>
        <p:spPr/>
        <p:txBody>
          <a:bodyPr/>
          <a:lstStyle/>
          <a:p>
            <a:r>
              <a:rPr lang="en-GB" sz="2000" dirty="0"/>
              <a:t>Why is mental health as important as physical health, and how do  they affect each other?</a:t>
            </a:r>
          </a:p>
          <a:p>
            <a:endParaRPr lang="en-GB" dirty="0"/>
          </a:p>
        </p:txBody>
      </p:sp>
    </p:spTree>
    <p:extLst>
      <p:ext uri="{BB962C8B-B14F-4D97-AF65-F5344CB8AC3E}">
        <p14:creationId xmlns:p14="http://schemas.microsoft.com/office/powerpoint/2010/main" val="2220619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D0CDBC-E86A-4C2E-B183-FAD6B5508585}"/>
              </a:ext>
            </a:extLst>
          </p:cNvPr>
          <p:cNvSpPr>
            <a:spLocks noGrp="1"/>
          </p:cNvSpPr>
          <p:nvPr>
            <p:ph type="body" sz="quarter" idx="10"/>
          </p:nvPr>
        </p:nvSpPr>
        <p:spPr>
          <a:xfrm>
            <a:off x="386455" y="902637"/>
            <a:ext cx="5841729" cy="4187156"/>
          </a:xfrm>
        </p:spPr>
        <p:txBody>
          <a:bodyPr/>
          <a:lstStyle/>
          <a:p>
            <a:pPr algn="ctr"/>
            <a:endParaRPr lang="en-GB" sz="4000" dirty="0"/>
          </a:p>
          <a:p>
            <a:pPr algn="ctr"/>
            <a:r>
              <a:rPr lang="en-GB" sz="4000" dirty="0"/>
              <a:t>On your whiteboard, write down words and phrases that you think of when you think about </a:t>
            </a:r>
            <a:r>
              <a:rPr lang="en-GB" sz="4000" b="1" dirty="0"/>
              <a:t>‘mental health’.</a:t>
            </a:r>
            <a:endParaRPr lang="en-GB" sz="4000" dirty="0"/>
          </a:p>
        </p:txBody>
      </p:sp>
    </p:spTree>
    <p:extLst>
      <p:ext uri="{BB962C8B-B14F-4D97-AF65-F5344CB8AC3E}">
        <p14:creationId xmlns:p14="http://schemas.microsoft.com/office/powerpoint/2010/main" val="40394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peech Bubble: Rectangle with Corners Rounded 3">
            <a:extLst>
              <a:ext uri="{FF2B5EF4-FFF2-40B4-BE49-F238E27FC236}">
                <a16:creationId xmlns:a16="http://schemas.microsoft.com/office/drawing/2014/main" id="{3D11C70A-96D8-4258-BA77-188A0188083B}"/>
              </a:ext>
            </a:extLst>
          </p:cNvPr>
          <p:cNvSpPr/>
          <p:nvPr/>
        </p:nvSpPr>
        <p:spPr>
          <a:xfrm>
            <a:off x="1115616" y="1469131"/>
            <a:ext cx="7232072" cy="2936670"/>
          </a:xfrm>
          <a:prstGeom prst="wedgeRoundRectCallout">
            <a:avLst>
              <a:gd name="adj1" fmla="val -27838"/>
              <a:gd name="adj2" fmla="val 74282"/>
              <a:gd name="adj3" fmla="val 16667"/>
            </a:avLst>
          </a:prstGeom>
          <a:solidFill>
            <a:srgbClr val="FFFF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Content Placeholder 2">
            <a:extLst>
              <a:ext uri="{FF2B5EF4-FFF2-40B4-BE49-F238E27FC236}">
                <a16:creationId xmlns:a16="http://schemas.microsoft.com/office/drawing/2014/main" id="{01B7E0BA-12DF-4AD8-AE36-795285CDF41A}"/>
              </a:ext>
            </a:extLst>
          </p:cNvPr>
          <p:cNvSpPr>
            <a:spLocks noGrp="1"/>
          </p:cNvSpPr>
          <p:nvPr>
            <p:ph idx="4294967295"/>
          </p:nvPr>
        </p:nvSpPr>
        <p:spPr>
          <a:xfrm>
            <a:off x="1444928" y="1687884"/>
            <a:ext cx="6881812" cy="2163763"/>
          </a:xfrm>
          <a:solidFill>
            <a:srgbClr val="FFFF61"/>
          </a:solidFill>
        </p:spPr>
        <p:txBody>
          <a:bodyPr vert="horz" lIns="68580" tIns="34290" rIns="68580" bIns="34290" rtlCol="0" anchor="t">
            <a:normAutofit lnSpcReduction="10000"/>
          </a:bodyPr>
          <a:lstStyle/>
          <a:p>
            <a:pPr marL="0" indent="0">
              <a:buNone/>
            </a:pPr>
            <a:r>
              <a:rPr lang="en-US" sz="3600" b="1" dirty="0">
                <a:solidFill>
                  <a:srgbClr val="002060"/>
                </a:solidFill>
                <a:latin typeface="Century Gothic" panose="020B0502020202020204" pitchFamily="34" charset="0"/>
                <a:cs typeface="MV Boli"/>
              </a:rPr>
              <a:t>Mental health </a:t>
            </a:r>
            <a:r>
              <a:rPr lang="en-US" sz="3300" dirty="0">
                <a:solidFill>
                  <a:srgbClr val="002060"/>
                </a:solidFill>
                <a:latin typeface="Century Gothic" panose="020B0502020202020204" pitchFamily="34" charset="0"/>
                <a:cs typeface="MV Boli"/>
              </a:rPr>
              <a:t>describes your mental state such as how you are feeling and how well you can cope with day-to-day life.</a:t>
            </a:r>
            <a:endParaRPr lang="en-US" sz="3300" dirty="0">
              <a:solidFill>
                <a:srgbClr val="002060"/>
              </a:solidFill>
            </a:endParaRPr>
          </a:p>
        </p:txBody>
      </p:sp>
      <p:pic>
        <p:nvPicPr>
          <p:cNvPr id="6" name="Graphic 5" descr="Right And Left Brain outline">
            <a:extLst>
              <a:ext uri="{FF2B5EF4-FFF2-40B4-BE49-F238E27FC236}">
                <a16:creationId xmlns:a16="http://schemas.microsoft.com/office/drawing/2014/main" id="{2DA13844-4ECE-40E6-B07F-354248D75EE2}"/>
              </a:ext>
            </a:extLst>
          </p:cNvPr>
          <p:cNvPicPr>
            <a:picLocks noChangeAspect="1"/>
          </p:cNvPicPr>
          <p:nvPr/>
        </p:nvPicPr>
        <p:blipFill>
          <a:blip cstate="print">
            <a:duotone>
              <a:schemeClr val="accent5">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11542" y="3368853"/>
            <a:ext cx="1042662" cy="1042662"/>
          </a:xfrm>
          <a:prstGeom prst="rect">
            <a:avLst/>
          </a:prstGeom>
        </p:spPr>
      </p:pic>
      <p:pic>
        <p:nvPicPr>
          <p:cNvPr id="7" name="Picture 6"/>
          <p:cNvPicPr>
            <a:picLocks noChangeAspect="1"/>
          </p:cNvPicPr>
          <p:nvPr/>
        </p:nvPicPr>
        <p:blipFill>
          <a:blip r:embed="rId4"/>
          <a:stretch>
            <a:fillRect/>
          </a:stretch>
        </p:blipFill>
        <p:spPr>
          <a:xfrm rot="1786973">
            <a:off x="7108281" y="4662560"/>
            <a:ext cx="1894584" cy="2156399"/>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232030">
            <a:off x="858738" y="3951026"/>
            <a:ext cx="3854053" cy="3579466"/>
          </a:xfrm>
          <a:prstGeom prst="rect">
            <a:avLst/>
          </a:prstGeom>
        </p:spPr>
      </p:pic>
    </p:spTree>
    <p:extLst>
      <p:ext uri="{BB962C8B-B14F-4D97-AF65-F5344CB8AC3E}">
        <p14:creationId xmlns:p14="http://schemas.microsoft.com/office/powerpoint/2010/main" val="21962696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Dr1pWS-PQg"/>
          <p:cNvPicPr>
            <a:picLocks noGrp="1" noRot="1" noChangeAspect="1"/>
          </p:cNvPicPr>
          <p:nvPr>
            <p:ph idx="1"/>
            <a:videoFile r:link="rId1"/>
          </p:nvPr>
        </p:nvPicPr>
        <p:blipFill>
          <a:blip r:embed="rId4"/>
          <a:stretch>
            <a:fillRect/>
          </a:stretch>
        </p:blipFill>
        <p:spPr>
          <a:xfrm>
            <a:off x="587375" y="98028"/>
            <a:ext cx="7969250" cy="4483100"/>
          </a:xfrm>
          <a:prstGeom prst="rect">
            <a:avLst/>
          </a:prstGeom>
        </p:spPr>
      </p:pic>
      <p:sp>
        <p:nvSpPr>
          <p:cNvPr id="3" name="TextBox 2">
            <a:extLst>
              <a:ext uri="{FF2B5EF4-FFF2-40B4-BE49-F238E27FC236}">
                <a16:creationId xmlns:a16="http://schemas.microsoft.com/office/drawing/2014/main" id="{32E76090-D215-5CD8-BB4B-3D286730011E}"/>
              </a:ext>
            </a:extLst>
          </p:cNvPr>
          <p:cNvSpPr txBox="1"/>
          <p:nvPr/>
        </p:nvSpPr>
        <p:spPr>
          <a:xfrm>
            <a:off x="84934" y="4581128"/>
            <a:ext cx="9059066" cy="2308324"/>
          </a:xfrm>
          <a:prstGeom prst="rect">
            <a:avLst/>
          </a:prstGeom>
          <a:solidFill>
            <a:srgbClr val="FDCBCB"/>
          </a:solidFill>
          <a:ln w="28575">
            <a:noFill/>
          </a:ln>
        </p:spPr>
        <p:txBody>
          <a:bodyPr wrap="square" rtlCol="0">
            <a:spAutoFit/>
          </a:bodyPr>
          <a:lstStyle/>
          <a:p>
            <a:r>
              <a:rPr lang="en-GB" sz="2400" b="1" u="sng" noProof="0" dirty="0">
                <a:latin typeface="+mn-lt"/>
              </a:rPr>
              <a:t>Instructions: </a:t>
            </a:r>
            <a:r>
              <a:rPr lang="en-GB" sz="2400" noProof="0" dirty="0">
                <a:latin typeface="+mn-lt"/>
              </a:rPr>
              <a:t>Copy and complete the sentence starter into your book</a:t>
            </a:r>
            <a:r>
              <a:rPr lang="en-GB" sz="2400" b="1" u="sng" noProof="0" dirty="0">
                <a:latin typeface="+mn-lt"/>
              </a:rPr>
              <a:t>:</a:t>
            </a:r>
          </a:p>
          <a:p>
            <a:r>
              <a:rPr lang="en-GB" sz="2400" b="1" dirty="0">
                <a:solidFill>
                  <a:srgbClr val="0037A4"/>
                </a:solidFill>
                <a:latin typeface="+mn-lt"/>
              </a:rPr>
              <a:t>‘The term mental health continuum describes…’</a:t>
            </a:r>
          </a:p>
          <a:p>
            <a:endParaRPr lang="en-GB" sz="2400" b="1" noProof="0" dirty="0">
              <a:solidFill>
                <a:srgbClr val="0037A4"/>
              </a:solidFill>
              <a:latin typeface="+mn-lt"/>
            </a:endParaRPr>
          </a:p>
          <a:p>
            <a:r>
              <a:rPr lang="en-GB" sz="2400" b="1" dirty="0">
                <a:latin typeface="+mn-lt"/>
              </a:rPr>
              <a:t>Further</a:t>
            </a:r>
            <a:r>
              <a:rPr lang="en-GB" sz="2400" b="1" dirty="0">
                <a:solidFill>
                  <a:srgbClr val="0037A4"/>
                </a:solidFill>
                <a:latin typeface="+mn-lt"/>
              </a:rPr>
              <a:t> </a:t>
            </a:r>
            <a:r>
              <a:rPr lang="en-GB" sz="2400" b="1" dirty="0">
                <a:latin typeface="+mn-lt"/>
              </a:rPr>
              <a:t>Challenge: </a:t>
            </a:r>
            <a:r>
              <a:rPr lang="en-GB" sz="2400" dirty="0">
                <a:latin typeface="+mn-lt"/>
              </a:rPr>
              <a:t>How may the continuum affect your mindset?</a:t>
            </a:r>
          </a:p>
        </p:txBody>
      </p:sp>
    </p:spTree>
    <p:extLst>
      <p:ext uri="{BB962C8B-B14F-4D97-AF65-F5344CB8AC3E}">
        <p14:creationId xmlns:p14="http://schemas.microsoft.com/office/powerpoint/2010/main" val="29364526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ular Callout 3"/>
          <p:cNvSpPr/>
          <p:nvPr/>
        </p:nvSpPr>
        <p:spPr>
          <a:xfrm>
            <a:off x="229571" y="1143402"/>
            <a:ext cx="4271634" cy="2120933"/>
          </a:xfrm>
          <a:prstGeom prst="wedgeRoundRectCallout">
            <a:avLst>
              <a:gd name="adj1" fmla="val 72217"/>
              <a:gd name="adj2" fmla="val 64681"/>
              <a:gd name="adj3" fmla="val 16667"/>
            </a:avLst>
          </a:prstGeom>
          <a:solidFill>
            <a:srgbClr val="CAF6B8"/>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215" b="1" dirty="0">
                <a:solidFill>
                  <a:schemeClr val="tx1"/>
                </a:solidFill>
              </a:rPr>
              <a:t>Sally</a:t>
            </a:r>
            <a:r>
              <a:rPr lang="en-GB" sz="2215" dirty="0">
                <a:solidFill>
                  <a:schemeClr val="tx1"/>
                </a:solidFill>
              </a:rPr>
              <a:t> is starting to feel isolated from her friends; she doesn’t feel like she fits in with them anymore and it is on her mind a lot.</a:t>
            </a:r>
          </a:p>
        </p:txBody>
      </p:sp>
      <p:sp>
        <p:nvSpPr>
          <p:cNvPr id="5" name="Title 1"/>
          <p:cNvSpPr>
            <a:spLocks noGrp="1"/>
          </p:cNvSpPr>
          <p:nvPr>
            <p:ph type="title"/>
          </p:nvPr>
        </p:nvSpPr>
        <p:spPr>
          <a:xfrm>
            <a:off x="0" y="246169"/>
            <a:ext cx="9144000" cy="524074"/>
          </a:xfrm>
          <a:solidFill>
            <a:srgbClr val="FFD5FF"/>
          </a:solidFill>
          <a:ln>
            <a:solidFill>
              <a:schemeClr val="tx1"/>
            </a:solidFill>
          </a:ln>
        </p:spPr>
        <p:txBody>
          <a:bodyPr>
            <a:normAutofit fontScale="90000"/>
          </a:bodyPr>
          <a:lstStyle/>
          <a:p>
            <a:pPr algn="ctr"/>
            <a:r>
              <a:rPr lang="en-GB" sz="3692" b="1" u="none" dirty="0"/>
              <a:t>Where/who could these people ask for support? </a:t>
            </a:r>
          </a:p>
        </p:txBody>
      </p:sp>
      <p:sp>
        <p:nvSpPr>
          <p:cNvPr id="8" name="Rounded Rectangular Callout 7"/>
          <p:cNvSpPr/>
          <p:nvPr/>
        </p:nvSpPr>
        <p:spPr>
          <a:xfrm>
            <a:off x="5621038" y="1240068"/>
            <a:ext cx="3522853" cy="1927599"/>
          </a:xfrm>
          <a:prstGeom prst="wedgeRoundRectCallout">
            <a:avLst>
              <a:gd name="adj1" fmla="val 40797"/>
              <a:gd name="adj2" fmla="val 107720"/>
              <a:gd name="adj3" fmla="val 16667"/>
            </a:avLst>
          </a:prstGeom>
          <a:solidFill>
            <a:srgbClr val="FFD79B"/>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215" b="1" dirty="0">
                <a:solidFill>
                  <a:schemeClr val="tx1"/>
                </a:solidFill>
              </a:rPr>
              <a:t>Jarad</a:t>
            </a:r>
            <a:r>
              <a:rPr lang="en-GB" sz="2215" dirty="0">
                <a:solidFill>
                  <a:schemeClr val="tx1"/>
                </a:solidFill>
              </a:rPr>
              <a:t> is worried about his mum and hasn’t been able to focus well in lessons for a couple of weeks. </a:t>
            </a:r>
          </a:p>
        </p:txBody>
      </p:sp>
      <p:sp>
        <p:nvSpPr>
          <p:cNvPr id="9" name="Rounded Rectangular Callout 8"/>
          <p:cNvSpPr/>
          <p:nvPr/>
        </p:nvSpPr>
        <p:spPr>
          <a:xfrm>
            <a:off x="229571" y="3347971"/>
            <a:ext cx="7291471" cy="1827135"/>
          </a:xfrm>
          <a:prstGeom prst="wedgeRoundRectCallout">
            <a:avLst>
              <a:gd name="adj1" fmla="val 71203"/>
              <a:gd name="adj2" fmla="val 7591"/>
              <a:gd name="adj3" fmla="val 16667"/>
            </a:avLst>
          </a:prstGeom>
          <a:solidFill>
            <a:srgbClr val="EACAFE"/>
          </a:solidFill>
          <a:ln w="38100">
            <a:solidFill>
              <a:srgbClr val="CC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215" b="1" dirty="0">
                <a:solidFill>
                  <a:schemeClr val="tx1"/>
                </a:solidFill>
              </a:rPr>
              <a:t> Peter </a:t>
            </a:r>
            <a:r>
              <a:rPr lang="en-GB" sz="2215" dirty="0">
                <a:solidFill>
                  <a:schemeClr val="tx1"/>
                </a:solidFill>
              </a:rPr>
              <a:t>is concerned about his body.  He seems to have put on some weight lately. His mum said not to worry as his brother did the same then ‘shot up’. He has stopped eating at lunch times and feels very tired in the afternoons.</a:t>
            </a:r>
          </a:p>
        </p:txBody>
      </p:sp>
      <p:sp>
        <p:nvSpPr>
          <p:cNvPr id="10" name="TextBox 9"/>
          <p:cNvSpPr txBox="1"/>
          <p:nvPr/>
        </p:nvSpPr>
        <p:spPr>
          <a:xfrm>
            <a:off x="0" y="5450447"/>
            <a:ext cx="7956376" cy="1384995"/>
          </a:xfrm>
          <a:prstGeom prst="rect">
            <a:avLst/>
          </a:prstGeom>
          <a:solidFill>
            <a:srgbClr val="FFCCCC"/>
          </a:solidFill>
          <a:ln>
            <a:solidFill>
              <a:srgbClr val="FF99FF"/>
            </a:solidFill>
          </a:ln>
        </p:spPr>
        <p:txBody>
          <a:bodyPr wrap="square" rtlCol="0">
            <a:spAutoFit/>
          </a:bodyPr>
          <a:lstStyle/>
          <a:p>
            <a:r>
              <a:rPr lang="en-GB" sz="2800" dirty="0">
                <a:latin typeface="Century Gothic" panose="020B0502020202020204" pitchFamily="34" charset="0"/>
              </a:rPr>
              <a:t>I</a:t>
            </a:r>
            <a:r>
              <a:rPr lang="en-GB" sz="2800" b="1" dirty="0">
                <a:latin typeface="Century Gothic" panose="020B0502020202020204" pitchFamily="34" charset="0"/>
              </a:rPr>
              <a:t>nstructions:</a:t>
            </a:r>
            <a:r>
              <a:rPr lang="en-GB" sz="2800" dirty="0">
                <a:latin typeface="Century Gothic" panose="020B0502020202020204" pitchFamily="34" charset="0"/>
              </a:rPr>
              <a:t> Read each of the three case studies and with a neighbour discuss where these people could seek help from.</a:t>
            </a:r>
            <a:endParaRPr lang="en-GB" sz="2800" b="1" dirty="0">
              <a:latin typeface="Century Gothic" panose="020B0502020202020204" pitchFamily="34" charset="0"/>
            </a:endParaRPr>
          </a:p>
        </p:txBody>
      </p:sp>
      <p:pic>
        <p:nvPicPr>
          <p:cNvPr id="3" name="Picture 2">
            <a:extLst>
              <a:ext uri="{FF2B5EF4-FFF2-40B4-BE49-F238E27FC236}">
                <a16:creationId xmlns:a16="http://schemas.microsoft.com/office/drawing/2014/main" id="{C7F30DF6-CF90-3589-A24C-8DD7D09BCB3B}"/>
              </a:ext>
            </a:extLst>
          </p:cNvPr>
          <p:cNvPicPr>
            <a:picLocks noChangeAspect="1"/>
          </p:cNvPicPr>
          <p:nvPr/>
        </p:nvPicPr>
        <p:blipFill>
          <a:blip r:embed="rId3"/>
          <a:stretch>
            <a:fillRect/>
          </a:stretch>
        </p:blipFill>
        <p:spPr>
          <a:xfrm rot="405178">
            <a:off x="7716893" y="4732621"/>
            <a:ext cx="1478035" cy="2137692"/>
          </a:xfrm>
          <a:prstGeom prst="rect">
            <a:avLst/>
          </a:prstGeom>
        </p:spPr>
      </p:pic>
    </p:spTree>
    <p:extLst>
      <p:ext uri="{BB962C8B-B14F-4D97-AF65-F5344CB8AC3E}">
        <p14:creationId xmlns:p14="http://schemas.microsoft.com/office/powerpoint/2010/main" val="41058702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844512-2324-B8E8-2F40-36760C0FEE7A}"/>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D3679AA5-CAA2-A9A1-A698-38EE3FA07A6F}"/>
              </a:ext>
            </a:extLst>
          </p:cNvPr>
          <p:cNvSpPr>
            <a:spLocks noGrp="1"/>
          </p:cNvSpPr>
          <p:nvPr>
            <p:ph idx="1"/>
          </p:nvPr>
        </p:nvSpPr>
        <p:spPr/>
        <p:txBody>
          <a:bodyPr/>
          <a:lstStyle/>
          <a:p>
            <a:endParaRPr lang="en-GB" dirty="0"/>
          </a:p>
        </p:txBody>
      </p:sp>
      <p:sp>
        <p:nvSpPr>
          <p:cNvPr id="4" name="TextBox 3">
            <a:extLst>
              <a:ext uri="{FF2B5EF4-FFF2-40B4-BE49-F238E27FC236}">
                <a16:creationId xmlns:a16="http://schemas.microsoft.com/office/drawing/2014/main" id="{4372267B-12E4-F7DF-9BB3-494CBF7B27C9}"/>
              </a:ext>
            </a:extLst>
          </p:cNvPr>
          <p:cNvSpPr txBox="1"/>
          <p:nvPr/>
        </p:nvSpPr>
        <p:spPr>
          <a:xfrm>
            <a:off x="883204" y="943595"/>
            <a:ext cx="7800533" cy="646331"/>
          </a:xfrm>
          <a:prstGeom prst="rect">
            <a:avLst/>
          </a:prstGeom>
          <a:noFill/>
          <a:ln w="28575">
            <a:noFill/>
          </a:ln>
        </p:spPr>
        <p:txBody>
          <a:bodyPr wrap="none" rtlCol="0">
            <a:spAutoFit/>
          </a:bodyPr>
          <a:lstStyle/>
          <a:p>
            <a:r>
              <a:rPr lang="en-GB" sz="3600" b="1" u="sng" noProof="0" dirty="0">
                <a:latin typeface="+mn-lt"/>
              </a:rPr>
              <a:t>Where to go for help and support</a:t>
            </a:r>
          </a:p>
        </p:txBody>
      </p:sp>
      <p:sp>
        <p:nvSpPr>
          <p:cNvPr id="5" name="TextBox 4">
            <a:extLst>
              <a:ext uri="{FF2B5EF4-FFF2-40B4-BE49-F238E27FC236}">
                <a16:creationId xmlns:a16="http://schemas.microsoft.com/office/drawing/2014/main" id="{622B2946-8E62-B859-C033-9A1283D2B600}"/>
              </a:ext>
            </a:extLst>
          </p:cNvPr>
          <p:cNvSpPr txBox="1"/>
          <p:nvPr/>
        </p:nvSpPr>
        <p:spPr>
          <a:xfrm>
            <a:off x="1239705" y="2145046"/>
            <a:ext cx="7087533" cy="3416320"/>
          </a:xfrm>
          <a:prstGeom prst="rect">
            <a:avLst/>
          </a:prstGeom>
          <a:solidFill>
            <a:srgbClr val="BDD5F7"/>
          </a:solidFill>
          <a:ln w="28575">
            <a:noFill/>
          </a:ln>
        </p:spPr>
        <p:txBody>
          <a:bodyPr wrap="square" rtlCol="0">
            <a:spAutoFit/>
          </a:bodyPr>
          <a:lstStyle/>
          <a:p>
            <a:r>
              <a:rPr lang="en-GB" sz="2400" b="1" noProof="0" dirty="0">
                <a:latin typeface="+mn-lt"/>
              </a:rPr>
              <a:t>Remember, you can </a:t>
            </a:r>
            <a:r>
              <a:rPr lang="en-GB" sz="2400" b="1" dirty="0">
                <a:latin typeface="+mn-lt"/>
              </a:rPr>
              <a:t>go for help from:</a:t>
            </a:r>
          </a:p>
          <a:p>
            <a:pPr marL="342900" indent="-342900">
              <a:buFont typeface="Arial" panose="020B0604020202020204" pitchFamily="34" charset="0"/>
              <a:buChar char="•"/>
            </a:pPr>
            <a:r>
              <a:rPr lang="en-GB" sz="2400" b="1" noProof="0" dirty="0">
                <a:latin typeface="+mn-lt"/>
              </a:rPr>
              <a:t>Teachers, </a:t>
            </a:r>
          </a:p>
          <a:p>
            <a:pPr marL="342900" indent="-342900">
              <a:buFont typeface="Arial" panose="020B0604020202020204" pitchFamily="34" charset="0"/>
              <a:buChar char="•"/>
            </a:pPr>
            <a:r>
              <a:rPr lang="en-GB" sz="2400" b="1" noProof="0" dirty="0">
                <a:latin typeface="+mn-lt"/>
              </a:rPr>
              <a:t>Head of Year, </a:t>
            </a:r>
          </a:p>
          <a:p>
            <a:pPr marL="342900" indent="-342900">
              <a:buFont typeface="Arial" panose="020B0604020202020204" pitchFamily="34" charset="0"/>
              <a:buChar char="•"/>
            </a:pPr>
            <a:r>
              <a:rPr lang="en-GB" sz="2400" b="1" noProof="0" dirty="0">
                <a:latin typeface="+mn-lt"/>
              </a:rPr>
              <a:t>Pastoral Assistant,</a:t>
            </a:r>
          </a:p>
          <a:p>
            <a:pPr marL="342900" indent="-342900">
              <a:buFont typeface="Arial" panose="020B0604020202020204" pitchFamily="34" charset="0"/>
              <a:buChar char="•"/>
            </a:pPr>
            <a:r>
              <a:rPr lang="en-GB" sz="2400" b="1" dirty="0">
                <a:latin typeface="+mn-lt"/>
              </a:rPr>
              <a:t>Your </a:t>
            </a:r>
            <a:r>
              <a:rPr lang="en-GB" sz="2400" b="1" noProof="0" dirty="0">
                <a:latin typeface="+mn-lt"/>
              </a:rPr>
              <a:t>family, </a:t>
            </a:r>
          </a:p>
          <a:p>
            <a:pPr marL="342900" indent="-342900">
              <a:buFont typeface="Arial" panose="020B0604020202020204" pitchFamily="34" charset="0"/>
              <a:buChar char="•"/>
            </a:pPr>
            <a:r>
              <a:rPr lang="en-GB" sz="2400" b="1" noProof="0" dirty="0">
                <a:latin typeface="+mn-lt"/>
              </a:rPr>
              <a:t>Changing Lives team, </a:t>
            </a:r>
          </a:p>
          <a:p>
            <a:pPr marL="342900" indent="-342900">
              <a:buFont typeface="Arial" panose="020B0604020202020204" pitchFamily="34" charset="0"/>
              <a:buChar char="•"/>
            </a:pPr>
            <a:r>
              <a:rPr lang="en-GB" sz="2400" b="1" noProof="0" dirty="0">
                <a:latin typeface="+mn-lt"/>
              </a:rPr>
              <a:t>Childline,</a:t>
            </a:r>
          </a:p>
          <a:p>
            <a:pPr marL="342900" indent="-342900">
              <a:buFont typeface="Arial" panose="020B0604020202020204" pitchFamily="34" charset="0"/>
              <a:buChar char="•"/>
            </a:pPr>
            <a:r>
              <a:rPr lang="en-GB" sz="2400" b="1" noProof="0" dirty="0">
                <a:latin typeface="+mn-lt"/>
              </a:rPr>
              <a:t> Mind, </a:t>
            </a:r>
          </a:p>
          <a:p>
            <a:pPr marL="342900" indent="-342900">
              <a:buFont typeface="Arial" panose="020B0604020202020204" pitchFamily="34" charset="0"/>
              <a:buChar char="•"/>
            </a:pPr>
            <a:r>
              <a:rPr lang="en-GB" sz="2400" b="1" noProof="0" dirty="0">
                <a:latin typeface="+mn-lt"/>
              </a:rPr>
              <a:t>friends </a:t>
            </a:r>
          </a:p>
        </p:txBody>
      </p:sp>
      <p:sp>
        <p:nvSpPr>
          <p:cNvPr id="6" name="TextBox 5">
            <a:extLst>
              <a:ext uri="{FF2B5EF4-FFF2-40B4-BE49-F238E27FC236}">
                <a16:creationId xmlns:a16="http://schemas.microsoft.com/office/drawing/2014/main" id="{BA1DA545-FC44-D8AA-2FE5-8C2225EE1271}"/>
              </a:ext>
            </a:extLst>
          </p:cNvPr>
          <p:cNvSpPr txBox="1"/>
          <p:nvPr/>
        </p:nvSpPr>
        <p:spPr>
          <a:xfrm>
            <a:off x="553685" y="5985424"/>
            <a:ext cx="7810151" cy="461665"/>
          </a:xfrm>
          <a:prstGeom prst="rect">
            <a:avLst/>
          </a:prstGeom>
          <a:solidFill>
            <a:srgbClr val="FDCBCB"/>
          </a:solidFill>
          <a:ln w="28575">
            <a:solidFill>
              <a:srgbClr val="FF00FF"/>
            </a:solidFill>
          </a:ln>
        </p:spPr>
        <p:txBody>
          <a:bodyPr wrap="none" rtlCol="0">
            <a:spAutoFit/>
          </a:bodyPr>
          <a:lstStyle/>
          <a:p>
            <a:r>
              <a:rPr lang="en-GB" sz="2400" b="1" noProof="0" dirty="0">
                <a:latin typeface="+mn-lt"/>
              </a:rPr>
              <a:t>Instructions: </a:t>
            </a:r>
            <a:r>
              <a:rPr lang="en-GB" sz="2400" noProof="0" dirty="0">
                <a:latin typeface="+mn-lt"/>
              </a:rPr>
              <a:t>Write some of these down in your book</a:t>
            </a:r>
          </a:p>
        </p:txBody>
      </p:sp>
    </p:spTree>
    <p:extLst>
      <p:ext uri="{BB962C8B-B14F-4D97-AF65-F5344CB8AC3E}">
        <p14:creationId xmlns:p14="http://schemas.microsoft.com/office/powerpoint/2010/main" val="36556903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08B03E2-46E4-4219-A3BF-457F277757E9}"/>
              </a:ext>
            </a:extLst>
          </p:cNvPr>
          <p:cNvSpPr>
            <a:spLocks noGrp="1"/>
          </p:cNvSpPr>
          <p:nvPr>
            <p:ph type="body" sz="quarter" idx="10"/>
          </p:nvPr>
        </p:nvSpPr>
        <p:spPr/>
        <p:txBody>
          <a:bodyPr/>
          <a:lstStyle/>
          <a:p>
            <a:pPr algn="ctr"/>
            <a:r>
              <a:rPr lang="en-GB" sz="3200" i="1" dirty="0"/>
              <a:t>‘The internet is a really useful place to seek advice when you are embarrassed to talk to an adult.’</a:t>
            </a:r>
          </a:p>
          <a:p>
            <a:pPr algn="ctr"/>
            <a:r>
              <a:rPr lang="en-GB" sz="3200" dirty="0"/>
              <a:t>Is this always true?</a:t>
            </a:r>
          </a:p>
          <a:p>
            <a:pPr algn="ctr"/>
            <a:r>
              <a:rPr lang="en-GB" sz="3200" dirty="0"/>
              <a:t>Make sure you can justify your response.</a:t>
            </a:r>
          </a:p>
        </p:txBody>
      </p:sp>
    </p:spTree>
    <p:extLst>
      <p:ext uri="{BB962C8B-B14F-4D97-AF65-F5344CB8AC3E}">
        <p14:creationId xmlns:p14="http://schemas.microsoft.com/office/powerpoint/2010/main" val="6952753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85C712-B129-48A4-95A4-EF30CA5FCA64}"/>
              </a:ext>
            </a:extLst>
          </p:cNvPr>
          <p:cNvPicPr>
            <a:picLocks noChangeAspect="1"/>
          </p:cNvPicPr>
          <p:nvPr/>
        </p:nvPicPr>
        <p:blipFill rotWithShape="1">
          <a:blip r:embed="rId3"/>
          <a:srcRect l="1176" t="12792" r="48425" b="7475"/>
          <a:stretch/>
        </p:blipFill>
        <p:spPr>
          <a:xfrm>
            <a:off x="107504" y="154340"/>
            <a:ext cx="4608512" cy="3240360"/>
          </a:xfrm>
          <a:prstGeom prst="rect">
            <a:avLst/>
          </a:prstGeom>
        </p:spPr>
      </p:pic>
      <p:pic>
        <p:nvPicPr>
          <p:cNvPr id="5" name="Picture 4">
            <a:extLst>
              <a:ext uri="{FF2B5EF4-FFF2-40B4-BE49-F238E27FC236}">
                <a16:creationId xmlns:a16="http://schemas.microsoft.com/office/drawing/2014/main" id="{CB6DBEC7-862A-49EF-A534-23C5CD554691}"/>
              </a:ext>
            </a:extLst>
          </p:cNvPr>
          <p:cNvPicPr>
            <a:picLocks noChangeAspect="1"/>
          </p:cNvPicPr>
          <p:nvPr/>
        </p:nvPicPr>
        <p:blipFill rotWithShape="1">
          <a:blip r:embed="rId4"/>
          <a:srcRect l="13775" t="30509" r="57087" b="19879"/>
          <a:stretch/>
        </p:blipFill>
        <p:spPr>
          <a:xfrm>
            <a:off x="107504" y="1774520"/>
            <a:ext cx="5102304" cy="3861203"/>
          </a:xfrm>
          <a:prstGeom prst="rect">
            <a:avLst/>
          </a:prstGeom>
        </p:spPr>
      </p:pic>
      <p:pic>
        <p:nvPicPr>
          <p:cNvPr id="6" name="Picture 5">
            <a:extLst>
              <a:ext uri="{FF2B5EF4-FFF2-40B4-BE49-F238E27FC236}">
                <a16:creationId xmlns:a16="http://schemas.microsoft.com/office/drawing/2014/main" id="{E05E67FB-479C-4122-AC8C-03CEFC594210}"/>
              </a:ext>
            </a:extLst>
          </p:cNvPr>
          <p:cNvPicPr>
            <a:picLocks noChangeAspect="1"/>
          </p:cNvPicPr>
          <p:nvPr/>
        </p:nvPicPr>
        <p:blipFill rotWithShape="1">
          <a:blip r:embed="rId5"/>
          <a:srcRect l="9838" t="35825" r="55512" b="25195"/>
          <a:stretch/>
        </p:blipFill>
        <p:spPr>
          <a:xfrm>
            <a:off x="2411760" y="3068960"/>
            <a:ext cx="6429670" cy="3214835"/>
          </a:xfrm>
          <a:prstGeom prst="rect">
            <a:avLst/>
          </a:prstGeom>
        </p:spPr>
      </p:pic>
    </p:spTree>
    <p:extLst>
      <p:ext uri="{BB962C8B-B14F-4D97-AF65-F5344CB8AC3E}">
        <p14:creationId xmlns:p14="http://schemas.microsoft.com/office/powerpoint/2010/main" val="983081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facualty layou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PPD Font">
      <a:majorFont>
        <a:latin typeface="Century Gothic"/>
        <a:ea typeface=""/>
        <a:cs typeface=""/>
      </a:majorFont>
      <a:minorFont>
        <a:latin typeface="Century Gothic"/>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solidFill>
          <a:srgbClr val="FDCBCB"/>
        </a:solidFill>
        <a:ln w="28575">
          <a:solidFill>
            <a:srgbClr val="FF00FF"/>
          </a:solidFill>
        </a:ln>
      </a:spPr>
      <a:bodyPr wrap="square" rtlCol="0">
        <a:spAutoFit/>
      </a:bodyPr>
      <a:lstStyle>
        <a:defPPr>
          <a:defRPr sz="1800" b="1" u="sng" noProof="0" dirty="0"/>
        </a:defPPr>
      </a:lstStyle>
    </a:txDef>
  </a:objectDefaults>
  <a:extraClrSchemeLst/>
  <a:extLst>
    <a:ext uri="{05A4C25C-085E-4340-85A3-A5531E510DB2}">
      <thm15:themeFamily xmlns:thm15="http://schemas.microsoft.com/office/thememl/2012/main" name="facualty layout" id="{F70BC1A6-F978-4033-85C6-0456371C8CD1}" vid="{B8AF35CA-A8FB-4DE7-B9BD-26480B35DD76}"/>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2505</TotalTime>
  <Words>1958</Words>
  <Application>Microsoft Office PowerPoint</Application>
  <PresentationFormat>On-screen Show (4:3)</PresentationFormat>
  <Paragraphs>183</Paragraphs>
  <Slides>19</Slides>
  <Notes>17</Notes>
  <HiddenSlides>2</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Century Gothic</vt:lpstr>
      <vt:lpstr>facualty layout</vt:lpstr>
      <vt:lpstr>Mental Health </vt:lpstr>
      <vt:lpstr>PowerPoint Presentation</vt:lpstr>
      <vt:lpstr>PowerPoint Presentation</vt:lpstr>
      <vt:lpstr>PowerPoint Presentation</vt:lpstr>
      <vt:lpstr>PowerPoint Presentation</vt:lpstr>
      <vt:lpstr>Where/who could these people ask for support? </vt:lpstr>
      <vt:lpstr>PowerPoint Presentation</vt:lpstr>
      <vt:lpstr>PowerPoint Presentation</vt:lpstr>
      <vt:lpstr>PowerPoint Presentation</vt:lpstr>
      <vt:lpstr>Three pen answer!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Lady Manners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Mad Time 08/07/2020</dc:title>
  <dc:creator>Russell Mason</dc:creator>
  <cp:keywords>Template</cp:keywords>
  <cp:lastModifiedBy>M Bawden</cp:lastModifiedBy>
  <cp:revision>130</cp:revision>
  <cp:lastPrinted>2023-09-18T10:26:45Z</cp:lastPrinted>
  <dcterms:created xsi:type="dcterms:W3CDTF">2020-07-08T11:41:40Z</dcterms:created>
  <dcterms:modified xsi:type="dcterms:W3CDTF">2026-07-16T10:58:09Z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TC102885631033</vt:lpwstr>
  </property>
</Properties>
</file>