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0" r:id="rId4"/>
  </p:sldMasterIdLst>
  <p:notesMasterIdLst>
    <p:notesMasterId r:id="rId23"/>
  </p:notesMasterIdLst>
  <p:sldIdLst>
    <p:sldId id="315" r:id="rId5"/>
    <p:sldId id="348" r:id="rId6"/>
    <p:sldId id="286" r:id="rId7"/>
    <p:sldId id="287" r:id="rId8"/>
    <p:sldId id="343" r:id="rId9"/>
    <p:sldId id="295" r:id="rId10"/>
    <p:sldId id="302" r:id="rId11"/>
    <p:sldId id="296" r:id="rId12"/>
    <p:sldId id="346" r:id="rId13"/>
    <p:sldId id="347" r:id="rId14"/>
    <p:sldId id="284" r:id="rId15"/>
    <p:sldId id="290" r:id="rId16"/>
    <p:sldId id="289" r:id="rId17"/>
    <p:sldId id="317" r:id="rId18"/>
    <p:sldId id="341" r:id="rId19"/>
    <p:sldId id="298" r:id="rId20"/>
    <p:sldId id="342" r:id="rId21"/>
    <p:sldId id="276" r:id="rId22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C174B"/>
    <a:srgbClr val="0182BC"/>
    <a:srgbClr val="886C3D"/>
    <a:srgbClr val="5C9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86766" autoAdjust="0"/>
  </p:normalViewPr>
  <p:slideViewPr>
    <p:cSldViewPr snapToGrid="0">
      <p:cViewPr varScale="1">
        <p:scale>
          <a:sx n="99" d="100"/>
          <a:sy n="99" d="100"/>
        </p:scale>
        <p:origin x="16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B9F7-9B1A-4D53-BB89-E01BB010BBA7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3480C-44BE-476F-86D0-A35D824617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08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the ‘neuroscience nerds’ carefully so that students don’t focus on their ‘nerdiness’ and forget to listen to the science of memory.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36DAC-0348-4E1F-B657-BACCD8F547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43413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76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43413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some samples of content available for different 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36DAC-0348-4E1F-B657-BACCD8F547C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Main building_MG_8516">
            <a:extLst>
              <a:ext uri="{FF2B5EF4-FFF2-40B4-BE49-F238E27FC236}">
                <a16:creationId xmlns:a16="http://schemas.microsoft.com/office/drawing/2014/main" id="{B2D10591-E2E5-7AF4-E8BF-83314CA12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59" b="96414" l="286" r="99714">
                        <a14:foregroundMark x1="33105" y1="47543" x2="24585" y2="32802"/>
                        <a14:foregroundMark x1="14438" y1="33603" x2="12807" y2="33732"/>
                        <a14:foregroundMark x1="24585" y1="32802" x2="18412" y2="33289"/>
                        <a14:foregroundMark x1="12807" y1="33732" x2="9475" y2="29653"/>
                        <a14:foregroundMark x1="593" y1="28843" x2="400" y2="29084"/>
                        <a14:foregroundMark x1="81647" y1="31740" x2="94683" y2="35458"/>
                        <a14:foregroundMark x1="94683" y1="35458" x2="99886" y2="98805"/>
                        <a14:foregroundMark x1="99886" y1="98805" x2="1772" y2="96547"/>
                        <a14:foregroundMark x1="1772" y1="96547" x2="1772" y2="83267"/>
                        <a14:foregroundMark x1="55289" y1="51793" x2="61635" y2="63612"/>
                        <a14:foregroundMark x1="61635" y1="63612" x2="54717" y2="58433"/>
                        <a14:foregroundMark x1="54717" y1="58433" x2="63065" y2="54050"/>
                        <a14:foregroundMark x1="63065" y1="54050" x2="62893" y2="66932"/>
                        <a14:foregroundMark x1="62893" y1="66932" x2="58319" y2="66401"/>
                        <a14:foregroundMark x1="91538" y1="33865" x2="99714" y2="34927"/>
                        <a14:foregroundMark x1="47684" y1="18725" x2="41452" y2="18725"/>
                        <a14:foregroundMark x1="32190" y1="11952" x2="32819" y2="12085"/>
                        <a14:foregroundMark x1="58148" y1="14608" x2="59577" y2="13546"/>
                        <a14:backgroundMark x1="7090" y1="28154" x2="7090" y2="28154"/>
                        <a14:backgroundMark x1="8977" y1="27623" x2="2459" y2="24834"/>
                        <a14:backgroundMark x1="2459" y1="24834" x2="114" y2="27623"/>
                        <a14:backgroundMark x1="15094" y1="31208" x2="18982" y2="31208"/>
                        <a14:backgroundMark x1="286" y1="28818" x2="286" y2="28818"/>
                      </a14:backgroundRemoval>
                    </a14:imgEffect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05" b="4552"/>
          <a:stretch/>
        </p:blipFill>
        <p:spPr bwMode="auto">
          <a:xfrm>
            <a:off x="146547" y="2792413"/>
            <a:ext cx="8850906" cy="3967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2025" y="2270126"/>
            <a:ext cx="4943475" cy="1158874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62025" y="977248"/>
            <a:ext cx="5991225" cy="98649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F9B4D0-098F-307C-CE70-D5239B45B059}"/>
              </a:ext>
            </a:extLst>
          </p:cNvPr>
          <p:cNvCxnSpPr/>
          <p:nvPr userDrawn="1"/>
        </p:nvCxnSpPr>
        <p:spPr>
          <a:xfrm>
            <a:off x="8991600" y="3065044"/>
            <a:ext cx="0" cy="3871163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8C64C7-7501-4DA4-2D46-1BC4519E46C4}"/>
              </a:ext>
            </a:extLst>
          </p:cNvPr>
          <p:cNvCxnSpPr/>
          <p:nvPr userDrawn="1"/>
        </p:nvCxnSpPr>
        <p:spPr>
          <a:xfrm>
            <a:off x="8943975" y="3065044"/>
            <a:ext cx="0" cy="3871163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BF8E4A-BCA8-7C64-FC52-95F19334AA70}"/>
              </a:ext>
            </a:extLst>
          </p:cNvPr>
          <p:cNvCxnSpPr/>
          <p:nvPr userDrawn="1"/>
        </p:nvCxnSpPr>
        <p:spPr>
          <a:xfrm>
            <a:off x="8896350" y="3065044"/>
            <a:ext cx="0" cy="3871163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2229AD-CB4D-6965-CE6F-75296E0E3115}"/>
              </a:ext>
            </a:extLst>
          </p:cNvPr>
          <p:cNvCxnSpPr/>
          <p:nvPr userDrawn="1"/>
        </p:nvCxnSpPr>
        <p:spPr>
          <a:xfrm>
            <a:off x="8858250" y="3065044"/>
            <a:ext cx="0" cy="3871163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ogo, company name">
            <a:extLst>
              <a:ext uri="{FF2B5EF4-FFF2-40B4-BE49-F238E27FC236}">
                <a16:creationId xmlns:a16="http://schemas.microsoft.com/office/drawing/2014/main" id="{D7DFF4B7-81A7-B898-09F0-2FCE29EA2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17464" y="2497138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71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39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9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17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8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2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4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44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30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4808B3DE-0E19-172C-5D49-52722B0C3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96D4-33EF-513C-2E9D-A8ED0946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B84C-BFAD-435E-96DB-E652BD0BEA2D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72B42-2746-2001-EC3E-0346AB1D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71FF6-CDBF-6C83-2874-E4AA7E14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BD90DC-FFFA-0303-BF34-37BEDD645B22}"/>
              </a:ext>
            </a:extLst>
          </p:cNvPr>
          <p:cNvCxnSpPr/>
          <p:nvPr userDrawn="1"/>
        </p:nvCxnSpPr>
        <p:spPr>
          <a:xfrm>
            <a:off x="8991600" y="-193097"/>
            <a:ext cx="0" cy="6234545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59C91-DADD-BBCA-1AD3-79ADC8062B38}"/>
              </a:ext>
            </a:extLst>
          </p:cNvPr>
          <p:cNvCxnSpPr/>
          <p:nvPr userDrawn="1"/>
        </p:nvCxnSpPr>
        <p:spPr>
          <a:xfrm>
            <a:off x="8943975" y="-193097"/>
            <a:ext cx="0" cy="6234545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BE793-1383-DC1C-6ED7-0BD3758CB6F0}"/>
              </a:ext>
            </a:extLst>
          </p:cNvPr>
          <p:cNvCxnSpPr/>
          <p:nvPr userDrawn="1"/>
        </p:nvCxnSpPr>
        <p:spPr>
          <a:xfrm>
            <a:off x="8896350" y="-193097"/>
            <a:ext cx="0" cy="6234545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9B8F7D-C63A-9A6E-AED8-EEAD61E332E7}"/>
              </a:ext>
            </a:extLst>
          </p:cNvPr>
          <p:cNvCxnSpPr/>
          <p:nvPr userDrawn="1"/>
        </p:nvCxnSpPr>
        <p:spPr>
          <a:xfrm>
            <a:off x="8858250" y="-193097"/>
            <a:ext cx="0" cy="6234545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, company name">
            <a:extLst>
              <a:ext uri="{FF2B5EF4-FFF2-40B4-BE49-F238E27FC236}">
                <a16:creationId xmlns:a16="http://schemas.microsoft.com/office/drawing/2014/main" id="{79750CB7-B600-C12B-A147-93518600A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03531" y="5274446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28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11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35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3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B5935-4DC1-4863-B397-B17C84E331C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10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7D170-D5EC-4717-B785-85C091149D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70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06659-99D0-456F-8B0C-CDE9B1699C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9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CFBC-BA6F-46F0-BC0F-0E648C385C3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45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DE2F1-E016-4AA1-BD90-EAFD2D01F13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47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E349-C826-4E85-A649-76B83A56C1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74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DB7AA-A31B-4477-B963-6E2EBDF02B8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2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Main building_MG_8516">
            <a:extLst>
              <a:ext uri="{FF2B5EF4-FFF2-40B4-BE49-F238E27FC236}">
                <a16:creationId xmlns:a16="http://schemas.microsoft.com/office/drawing/2014/main" id="{0C182A03-CCDD-9E67-34FE-7277A01E20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59" b="96414" l="286" r="99714">
                        <a14:foregroundMark x1="33105" y1="47543" x2="24585" y2="32802"/>
                        <a14:foregroundMark x1="14438" y1="33603" x2="12807" y2="33732"/>
                        <a14:foregroundMark x1="24585" y1="32802" x2="18412" y2="33289"/>
                        <a14:foregroundMark x1="12807" y1="33732" x2="9475" y2="29653"/>
                        <a14:foregroundMark x1="593" y1="28843" x2="400" y2="29084"/>
                        <a14:foregroundMark x1="81647" y1="31740" x2="94683" y2="35458"/>
                        <a14:foregroundMark x1="94683" y1="35458" x2="99886" y2="98805"/>
                        <a14:foregroundMark x1="99886" y1="98805" x2="1772" y2="96547"/>
                        <a14:foregroundMark x1="1772" y1="96547" x2="1772" y2="83267"/>
                        <a14:foregroundMark x1="55289" y1="51793" x2="61635" y2="63612"/>
                        <a14:foregroundMark x1="61635" y1="63612" x2="54717" y2="58433"/>
                        <a14:foregroundMark x1="54717" y1="58433" x2="63065" y2="54050"/>
                        <a14:foregroundMark x1="63065" y1="54050" x2="62893" y2="66932"/>
                        <a14:foregroundMark x1="62893" y1="66932" x2="58319" y2="66401"/>
                        <a14:foregroundMark x1="91538" y1="33865" x2="99714" y2="34927"/>
                        <a14:foregroundMark x1="47684" y1="18725" x2="41452" y2="18725"/>
                        <a14:foregroundMark x1="32190" y1="11952" x2="32819" y2="12085"/>
                        <a14:foregroundMark x1="58148" y1="14608" x2="59577" y2="13546"/>
                        <a14:backgroundMark x1="7090" y1="28154" x2="7090" y2="28154"/>
                        <a14:backgroundMark x1="8977" y1="27623" x2="2459" y2="24834"/>
                        <a14:backgroundMark x1="2459" y1="24834" x2="114" y2="27623"/>
                        <a14:backgroundMark x1="15094" y1="31208" x2="18982" y2="31208"/>
                        <a14:backgroundMark x1="286" y1="28818" x2="286" y2="28818"/>
                      </a14:backgroundRemoval>
                    </a14:imgEffect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705" b="4552"/>
          <a:stretch/>
        </p:blipFill>
        <p:spPr bwMode="auto">
          <a:xfrm>
            <a:off x="0" y="2759074"/>
            <a:ext cx="9144000" cy="4098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04900"/>
            <a:ext cx="7886700" cy="1911350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91657"/>
            <a:ext cx="7886700" cy="58499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F88521-B3C6-941C-4A27-A4E48A3ECAD2}"/>
              </a:ext>
            </a:extLst>
          </p:cNvPr>
          <p:cNvCxnSpPr/>
          <p:nvPr userDrawn="1"/>
        </p:nvCxnSpPr>
        <p:spPr>
          <a:xfrm>
            <a:off x="8991600" y="-583031"/>
            <a:ext cx="0" cy="3871163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0AE9F1-98BE-C010-FDCB-D8149BDE8EC6}"/>
              </a:ext>
            </a:extLst>
          </p:cNvPr>
          <p:cNvCxnSpPr/>
          <p:nvPr userDrawn="1"/>
        </p:nvCxnSpPr>
        <p:spPr>
          <a:xfrm>
            <a:off x="8943975" y="-583031"/>
            <a:ext cx="0" cy="3871163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7C28AE-CFDD-BA49-4CB1-F8E4F5EAFAD2}"/>
              </a:ext>
            </a:extLst>
          </p:cNvPr>
          <p:cNvCxnSpPr/>
          <p:nvPr userDrawn="1"/>
        </p:nvCxnSpPr>
        <p:spPr>
          <a:xfrm>
            <a:off x="8896350" y="-583031"/>
            <a:ext cx="0" cy="3871163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975584-3C90-289D-9055-73B078CCAB06}"/>
              </a:ext>
            </a:extLst>
          </p:cNvPr>
          <p:cNvCxnSpPr/>
          <p:nvPr userDrawn="1"/>
        </p:nvCxnSpPr>
        <p:spPr>
          <a:xfrm>
            <a:off x="8858250" y="-583031"/>
            <a:ext cx="0" cy="3871163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, company name">
            <a:extLst>
              <a:ext uri="{FF2B5EF4-FFF2-40B4-BE49-F238E27FC236}">
                <a16:creationId xmlns:a16="http://schemas.microsoft.com/office/drawing/2014/main" id="{F0837175-3ADD-B740-FA02-F06C1F8C7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17464" y="2497138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6B30B-6348-4504-9208-EDA276E013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6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8734F-19EC-4EA2-B6ED-7938965213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04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26492-8C3C-4DD9-A364-31EA2BF18EE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33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8626-0B62-4E5D-84E7-D1AD76B8322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1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74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8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690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131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60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, company name">
            <a:extLst>
              <a:ext uri="{FF2B5EF4-FFF2-40B4-BE49-F238E27FC236}">
                <a16:creationId xmlns:a16="http://schemas.microsoft.com/office/drawing/2014/main" id="{25E529A4-ED9F-4851-024D-08007A03F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255587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8DF504-620D-7081-9F24-B02BCAD88F17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1A6712-0887-4295-22ED-04700E5FB9C8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F5DFC3-C4D4-6223-A166-40452EB0DF6D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05C215-BFD3-F250-90DF-0C08A392EB15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6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54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78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9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00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F9B2-5384-4E77-873C-56B17BBC862E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CD83-C900-4152-821E-1FE9AAB7A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0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">
            <a:extLst>
              <a:ext uri="{FF2B5EF4-FFF2-40B4-BE49-F238E27FC236}">
                <a16:creationId xmlns:a16="http://schemas.microsoft.com/office/drawing/2014/main" id="{A5D4139B-72F4-8CA9-D631-2EA9C6213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6334942" y="4355307"/>
            <a:ext cx="2179216" cy="2208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18002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B174C-1272-A63F-4F05-8361595800F5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0FA8-21B1-9453-D792-82FF60828CA2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5ED93E-D9D0-81EE-FD09-B5219E0A081C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CDB948-4FF3-C67E-588B-EB652B013F86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10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9CA3E5-4D09-ED4E-EB3F-71DC87A3FE2C}"/>
              </a:ext>
            </a:extLst>
          </p:cNvPr>
          <p:cNvCxnSpPr/>
          <p:nvPr userDrawn="1"/>
        </p:nvCxnSpPr>
        <p:spPr>
          <a:xfrm>
            <a:off x="8991600" y="-193097"/>
            <a:ext cx="0" cy="6234545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07B123-9C0F-B397-6F11-38E4884CD958}"/>
              </a:ext>
            </a:extLst>
          </p:cNvPr>
          <p:cNvCxnSpPr/>
          <p:nvPr userDrawn="1"/>
        </p:nvCxnSpPr>
        <p:spPr>
          <a:xfrm>
            <a:off x="8943975" y="-193097"/>
            <a:ext cx="0" cy="6234545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00E47F-E959-DEE4-45C6-AF854D929FB8}"/>
              </a:ext>
            </a:extLst>
          </p:cNvPr>
          <p:cNvCxnSpPr/>
          <p:nvPr userDrawn="1"/>
        </p:nvCxnSpPr>
        <p:spPr>
          <a:xfrm>
            <a:off x="8896350" y="-193097"/>
            <a:ext cx="0" cy="6234545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53C906-878A-15F6-912A-3C2003E0226E}"/>
              </a:ext>
            </a:extLst>
          </p:cNvPr>
          <p:cNvCxnSpPr/>
          <p:nvPr userDrawn="1"/>
        </p:nvCxnSpPr>
        <p:spPr>
          <a:xfrm>
            <a:off x="8858250" y="-193097"/>
            <a:ext cx="0" cy="6234545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">
            <a:extLst>
              <a:ext uri="{FF2B5EF4-FFF2-40B4-BE49-F238E27FC236}">
                <a16:creationId xmlns:a16="http://schemas.microsoft.com/office/drawing/2014/main" id="{D4713C49-7AD5-95B5-658E-F84AB097D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7603531" y="5274446"/>
            <a:ext cx="1402711" cy="1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">
            <a:extLst>
              <a:ext uri="{FF2B5EF4-FFF2-40B4-BE49-F238E27FC236}">
                <a16:creationId xmlns:a16="http://schemas.microsoft.com/office/drawing/2014/main" id="{8E823F6D-806D-3E0F-13BE-1FD94D34A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54"/>
          <a:stretch/>
        </p:blipFill>
        <p:spPr>
          <a:xfrm>
            <a:off x="1376362" y="191119"/>
            <a:ext cx="6391275" cy="64757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56A7DB-56BB-63D7-5FDA-135B4907E0DC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719C1A-27BE-0BD1-7135-51A75FE51F23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FBF658-902F-699F-D455-E04245C268F9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BAD6AB-9106-11C6-AA44-58FCC2E0F0C6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36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FD13A6F9-04D6-1011-1BDC-68BC6C802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3222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5E936A-7A12-EC3F-9D9C-AB710942D74A}"/>
              </a:ext>
            </a:extLst>
          </p:cNvPr>
          <p:cNvCxnSpPr/>
          <p:nvPr userDrawn="1"/>
        </p:nvCxnSpPr>
        <p:spPr>
          <a:xfrm>
            <a:off x="8991600" y="-1215390"/>
            <a:ext cx="0" cy="829818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554ADD-5794-6DC9-D68E-87AFF75AE863}"/>
              </a:ext>
            </a:extLst>
          </p:cNvPr>
          <p:cNvCxnSpPr/>
          <p:nvPr userDrawn="1"/>
        </p:nvCxnSpPr>
        <p:spPr>
          <a:xfrm>
            <a:off x="8943975" y="-1215390"/>
            <a:ext cx="0" cy="829818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8A45F7-AB27-F4B2-61FF-5832109B9BAD}"/>
              </a:ext>
            </a:extLst>
          </p:cNvPr>
          <p:cNvCxnSpPr/>
          <p:nvPr userDrawn="1"/>
        </p:nvCxnSpPr>
        <p:spPr>
          <a:xfrm>
            <a:off x="8896350" y="-1215390"/>
            <a:ext cx="0" cy="829818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66C92-28E2-D9F7-E91C-37EAE64AACDA}"/>
              </a:ext>
            </a:extLst>
          </p:cNvPr>
          <p:cNvCxnSpPr/>
          <p:nvPr userDrawn="1"/>
        </p:nvCxnSpPr>
        <p:spPr>
          <a:xfrm>
            <a:off x="8858250" y="-1215390"/>
            <a:ext cx="0" cy="829818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63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32416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FA3260-4E72-C7C8-BE8E-11FBD0F44DD8}"/>
              </a:ext>
            </a:extLst>
          </p:cNvPr>
          <p:cNvCxnSpPr/>
          <p:nvPr userDrawn="1"/>
        </p:nvCxnSpPr>
        <p:spPr>
          <a:xfrm>
            <a:off x="8991600" y="-609600"/>
            <a:ext cx="0" cy="7543800"/>
          </a:xfrm>
          <a:prstGeom prst="line">
            <a:avLst/>
          </a:prstGeom>
          <a:ln w="38100">
            <a:solidFill>
              <a:srgbClr val="5C9C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0AAB3E-5E26-C58B-E2C9-4578CA775709}"/>
              </a:ext>
            </a:extLst>
          </p:cNvPr>
          <p:cNvCxnSpPr/>
          <p:nvPr userDrawn="1"/>
        </p:nvCxnSpPr>
        <p:spPr>
          <a:xfrm>
            <a:off x="8943975" y="-609600"/>
            <a:ext cx="0" cy="7543800"/>
          </a:xfrm>
          <a:prstGeom prst="line">
            <a:avLst/>
          </a:prstGeom>
          <a:ln w="57150">
            <a:solidFill>
              <a:srgbClr val="886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C7ACDE-1512-E308-5E2A-9736B6A69780}"/>
              </a:ext>
            </a:extLst>
          </p:cNvPr>
          <p:cNvCxnSpPr/>
          <p:nvPr userDrawn="1"/>
        </p:nvCxnSpPr>
        <p:spPr>
          <a:xfrm>
            <a:off x="8896350" y="-609600"/>
            <a:ext cx="0" cy="7543800"/>
          </a:xfrm>
          <a:prstGeom prst="line">
            <a:avLst/>
          </a:prstGeom>
          <a:ln w="57150">
            <a:solidFill>
              <a:srgbClr val="018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A4C622-B234-F869-7CF2-23D8C26E4BF3}"/>
              </a:ext>
            </a:extLst>
          </p:cNvPr>
          <p:cNvCxnSpPr/>
          <p:nvPr userDrawn="1"/>
        </p:nvCxnSpPr>
        <p:spPr>
          <a:xfrm>
            <a:off x="8858250" y="-609600"/>
            <a:ext cx="0" cy="7543800"/>
          </a:xfrm>
          <a:prstGeom prst="line">
            <a:avLst/>
          </a:prstGeom>
          <a:ln w="57150">
            <a:solidFill>
              <a:srgbClr val="0C17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">
            <a:extLst>
              <a:ext uri="{FF2B5EF4-FFF2-40B4-BE49-F238E27FC236}">
                <a16:creationId xmlns:a16="http://schemas.microsoft.com/office/drawing/2014/main" id="{F1860C91-FB14-797C-462C-E8B1BD3B5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3256" r="23778" b="25284"/>
          <a:stretch/>
        </p:blipFill>
        <p:spPr>
          <a:xfrm rot="20360271">
            <a:off x="1737491" y="227650"/>
            <a:ext cx="7396273" cy="6823387"/>
          </a:xfrm>
          <a:prstGeom prst="ellipse">
            <a:avLst/>
          </a:prstGeom>
          <a:ln>
            <a:solidFill>
              <a:srgbClr val="0C174B"/>
            </a:solidFill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329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B84C-BFAD-435E-96DB-E652BD0BEA2D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2917" y="0"/>
            <a:ext cx="3102392" cy="961903"/>
            <a:chOff x="52917" y="0"/>
            <a:chExt cx="3102392" cy="96190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7" y="0"/>
              <a:ext cx="827616" cy="9619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846664" y="180979"/>
              <a:ext cx="23086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Century Gothic" panose="020B0502020202020204" pitchFamily="34" charset="0"/>
                </a:rPr>
                <a:t>Lady Manners School</a:t>
              </a:r>
            </a:p>
            <a:p>
              <a:r>
                <a:rPr lang="en-GB" sz="1000" dirty="0">
                  <a:latin typeface="Century Gothic" panose="020B0502020202020204" pitchFamily="34" charset="0"/>
                </a:rPr>
                <a:t>Strive to Attain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B84C-BFAD-435E-96DB-E652BD0BEA2D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E509-7379-4D62-91B3-C5AFD3F94047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2917" y="0"/>
            <a:ext cx="3102392" cy="961903"/>
            <a:chOff x="52917" y="0"/>
            <a:chExt cx="3102392" cy="96190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7" y="0"/>
              <a:ext cx="827616" cy="9619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846664" y="180979"/>
              <a:ext cx="230864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Century Gothic" panose="020B0502020202020204" pitchFamily="34" charset="0"/>
                </a:rPr>
                <a:t>Lady Manners School</a:t>
              </a:r>
            </a:p>
            <a:p>
              <a:r>
                <a:rPr lang="en-GB" sz="1000" dirty="0">
                  <a:latin typeface="Century Gothic" panose="020B0502020202020204" pitchFamily="34" charset="0"/>
                </a:rPr>
                <a:t>Strive to Attain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91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F2632-89B0-4C34-8819-65576793824A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2F2632-89B0-4C34-8819-65576793824A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1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wma"/><Relationship Id="rId1" Type="http://schemas.openxmlformats.org/officeDocument/2006/relationships/audio" Target="NULL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SY43fS33KmI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OW8_zPYmMl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1" descr="Main building_MG_8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587"/>
            <a:ext cx="9144000" cy="39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34283"/>
            <a:ext cx="9143999" cy="138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83569-8EEC-4189-B967-7202F2B0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727" y="-91664"/>
            <a:ext cx="1219306" cy="1207113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718BE540-4F6F-44D2-B32A-673A5590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07686"/>
            <a:ext cx="7886700" cy="13883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Support &amp; Revision Evening</a:t>
            </a:r>
            <a:br>
              <a:rPr lang="en-GB" dirty="0"/>
            </a:br>
            <a:r>
              <a:rPr lang="en-GB" dirty="0"/>
              <a:t>for Parents and Carers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32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Top 10 Techniques and Impact on Progress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247899"/>
            <a:ext cx="8159750" cy="381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Elaborative interrogation: being able to explain a point or fact - MODERATE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Self-explanation: how a problem was solved - MODERATE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Interleaved practice: switching between different kinds of problems – MODERATE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 testing: self-testing to check knowledge - especially using flash cards - HIGH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Distributed practice: spreading out study over time - HIGH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77C0A6-930A-4550-9676-6A479441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2038" y="23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5">
            <a:off x="3274810" y="241300"/>
            <a:ext cx="4782580" cy="6388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78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240" y="897239"/>
            <a:ext cx="854456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600" dirty="0"/>
              <a:t> Memory Methods - Retrieval Practice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034073"/>
            <a:ext cx="7886700" cy="41428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Flash cards- test yourself / test each other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Quizzing using technology (see next slide for websites)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Exam questions do them and repeat them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Mind-maps – read, cover, recreate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Parent / carer / peer quizzing/testing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>
                <a:solidFill>
                  <a:srgbClr val="FF0000"/>
                </a:solidFill>
              </a:rPr>
              <a:t>Don’t use notes/aids when completing retrieval to make sure it sticks in long term memory!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endParaRPr lang="en-GB" dirty="0"/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992A12-FD3D-4EFA-B52D-9983EE5EC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9533" y="287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EFACB-F917-973A-E092-3E5328CCE51A}"/>
              </a:ext>
            </a:extLst>
          </p:cNvPr>
          <p:cNvGrpSpPr/>
          <p:nvPr/>
        </p:nvGrpSpPr>
        <p:grpSpPr>
          <a:xfrm>
            <a:off x="134561" y="263769"/>
            <a:ext cx="8868762" cy="6177552"/>
            <a:chOff x="1072261" y="744344"/>
            <a:chExt cx="7764345" cy="46276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FAC9B6D-4965-9017-2B74-15EC33E555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 b="12922"/>
            <a:stretch/>
          </p:blipFill>
          <p:spPr bwMode="auto">
            <a:xfrm>
              <a:off x="3082473" y="744344"/>
              <a:ext cx="3759962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2E679A-26DB-7DBF-BE33-74792AB63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66" r="14414" b="-5"/>
            <a:stretch/>
          </p:blipFill>
          <p:spPr>
            <a:xfrm>
              <a:off x="1072261" y="1757695"/>
              <a:ext cx="2104973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4E34F2-C557-2BB2-E4C7-6A5C7827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2" r="4254" b="-5"/>
            <a:stretch/>
          </p:blipFill>
          <p:spPr>
            <a:xfrm>
              <a:off x="6742120" y="1757695"/>
              <a:ext cx="2094486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D6A7402-F465-6AA3-E8EE-791D57F7FAB6}"/>
              </a:ext>
            </a:extLst>
          </p:cNvPr>
          <p:cNvSpPr/>
          <p:nvPr/>
        </p:nvSpPr>
        <p:spPr>
          <a:xfrm>
            <a:off x="4835097" y="1211898"/>
            <a:ext cx="2238598" cy="26605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en-GB" sz="1662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6682E3-EBF3-EFC2-CF10-CC4AC2287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61" y="178418"/>
            <a:ext cx="1678723" cy="944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8FCCA1-F87E-C848-00EE-212AD85A5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163" y="291015"/>
            <a:ext cx="1587203" cy="1188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83BA46-924E-1F3C-2983-A32616701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582" y="5701193"/>
            <a:ext cx="2039128" cy="627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BB88C5-EF98-27B7-1A44-E45440C6A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820" y="5797034"/>
            <a:ext cx="2540977" cy="703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E834DD-FBD8-FCED-1D90-89BBA48A5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883" y="1054422"/>
            <a:ext cx="1786652" cy="562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8C38CB-61C4-4213-B218-D54940A41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1051" y="5995863"/>
            <a:ext cx="2920237" cy="84741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0654C4-0069-476E-84EA-FD1575ACD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6113" y="229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0CC4B-E620-425C-A219-7A542D76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Mind Maps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62A3CE-F47A-4B2C-B1C1-6C934F688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960279"/>
            <a:ext cx="7886700" cy="40820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9A4ADA-C5CC-4FD5-A565-4025B26E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78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00E267-D8EB-42A0-AD2C-E8B665E21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8" t="16757" r="27991" b="10270"/>
          <a:stretch/>
        </p:blipFill>
        <p:spPr>
          <a:xfrm>
            <a:off x="188793" y="1850503"/>
            <a:ext cx="4670070" cy="439154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B7F4B1-FE9C-43C2-A0F2-CE6C9107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292" y="615952"/>
            <a:ext cx="5524573" cy="794654"/>
          </a:xfrm>
        </p:spPr>
        <p:txBody>
          <a:bodyPr>
            <a:noAutofit/>
          </a:bodyPr>
          <a:lstStyle/>
          <a:p>
            <a:pPr algn="ctr"/>
            <a:r>
              <a:rPr lang="en-GB" sz="2585" dirty="0">
                <a:latin typeface="Century Gothic" panose="020B0502020202020204" pitchFamily="34" charset="0"/>
              </a:rPr>
              <a:t>Flash cards and ways </a:t>
            </a:r>
            <a:br>
              <a:rPr lang="en-GB" sz="2585" dirty="0">
                <a:latin typeface="Century Gothic" panose="020B0502020202020204" pitchFamily="34" charset="0"/>
              </a:rPr>
            </a:br>
            <a:r>
              <a:rPr lang="en-GB" sz="2585" dirty="0">
                <a:latin typeface="Century Gothic" panose="020B0502020202020204" pitchFamily="34" charset="0"/>
              </a:rPr>
              <a:t>to improve memory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D1E72-DC81-4D85-BED2-56B43A72C1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3" t="18116" r="56054" b="7928"/>
          <a:stretch/>
        </p:blipFill>
        <p:spPr>
          <a:xfrm>
            <a:off x="5840787" y="2074438"/>
            <a:ext cx="2597020" cy="40073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6AEDC1-3D15-4399-B5BA-4684F3E05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84" y="434452"/>
            <a:ext cx="1890346" cy="1063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BF2042-AC25-401B-B8F3-F998E44B6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155" y="263769"/>
            <a:ext cx="1947153" cy="14584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91ECE6-C9B3-4AF8-9E28-13561CFC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874" y="21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5130" y="780391"/>
            <a:ext cx="788670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800" dirty="0"/>
              <a:t> </a:t>
            </a:r>
            <a:r>
              <a:rPr lang="en-GB" sz="4000" dirty="0"/>
              <a:t>Revision Top Tips and Planning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766881"/>
            <a:ext cx="7886700" cy="39427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ALL students need to plan their revision for the Mock Exams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Use the booklet of tips, they have one and you have one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Support them to plan a timetable of how they will use their time at home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  <a:tabLst>
                <a:tab pos="2870200" algn="r"/>
                <a:tab pos="3136900" algn="l"/>
              </a:tabLst>
            </a:pPr>
            <a:r>
              <a:rPr lang="en-GB" dirty="0"/>
              <a:t>Encourage attendance at all relevant Year 11 lunchtime booster sessions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37354-7624-4F69-84CB-BE654A847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5785" y="82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Planning Revision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Put aside distractions</a:t>
            </a:r>
          </a:p>
          <a:p>
            <a:r>
              <a:rPr lang="en-GB" dirty="0"/>
              <a:t>Manageable chunks</a:t>
            </a:r>
          </a:p>
          <a:p>
            <a:r>
              <a:rPr lang="en-GB" dirty="0"/>
              <a:t>20-30 minute sessions</a:t>
            </a:r>
          </a:p>
          <a:p>
            <a:r>
              <a:rPr lang="en-GB" dirty="0"/>
              <a:t>Rewards</a:t>
            </a:r>
          </a:p>
          <a:p>
            <a:r>
              <a:rPr lang="en-GB" dirty="0"/>
              <a:t>Change topic/subject</a:t>
            </a:r>
          </a:p>
          <a:p>
            <a:r>
              <a:rPr lang="en-GB" dirty="0"/>
              <a:t>Avoid burn 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97" y="2946400"/>
            <a:ext cx="3922103" cy="42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6657" y="603154"/>
            <a:ext cx="7886700" cy="8270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Top Tips for Parents/Carers</a:t>
            </a:r>
          </a:p>
        </p:txBody>
      </p:sp>
      <p:sp>
        <p:nvSpPr>
          <p:cNvPr id="4" name="TextBox 3"/>
          <p:cNvSpPr txBox="1"/>
          <p:nvPr/>
        </p:nvSpPr>
        <p:spPr>
          <a:xfrm rot="20653729">
            <a:off x="1188616" y="2413000"/>
            <a:ext cx="4698722" cy="1200329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Encourage and praise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at every opportunity</a:t>
            </a:r>
          </a:p>
        </p:txBody>
      </p:sp>
      <p:sp>
        <p:nvSpPr>
          <p:cNvPr id="5" name="TextBox 4"/>
          <p:cNvSpPr txBox="1"/>
          <p:nvPr/>
        </p:nvSpPr>
        <p:spPr>
          <a:xfrm rot="855351">
            <a:off x="450126" y="2875832"/>
            <a:ext cx="8540833" cy="2893100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full attendance - 95% attendance </a:t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good but what does it</a:t>
            </a:r>
            <a:b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actually mean? 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day of lessons missed each week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weeks of lessons missed each year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2444" y="2088444"/>
            <a:ext cx="184731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21278619">
            <a:off x="1715911" y="2457776"/>
            <a:ext cx="6596678" cy="646331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key dates in your own diary</a:t>
            </a:r>
          </a:p>
        </p:txBody>
      </p:sp>
      <p:sp>
        <p:nvSpPr>
          <p:cNvPr id="7" name="TextBox 6"/>
          <p:cNvSpPr txBox="1"/>
          <p:nvPr/>
        </p:nvSpPr>
        <p:spPr>
          <a:xfrm rot="360181">
            <a:off x="1708039" y="3706293"/>
            <a:ext cx="5775940" cy="2308324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Put up the exam timetable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somewhere prominent and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cross off each exam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when completed</a:t>
            </a:r>
          </a:p>
        </p:txBody>
      </p:sp>
      <p:sp>
        <p:nvSpPr>
          <p:cNvPr id="8" name="TextBox 7"/>
          <p:cNvSpPr txBox="1"/>
          <p:nvPr/>
        </p:nvSpPr>
        <p:spPr>
          <a:xfrm rot="21008955">
            <a:off x="5116733" y="1213097"/>
            <a:ext cx="3467616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to routines</a:t>
            </a:r>
          </a:p>
        </p:txBody>
      </p:sp>
      <p:sp>
        <p:nvSpPr>
          <p:cNvPr id="9" name="TextBox 8"/>
          <p:cNvSpPr txBox="1"/>
          <p:nvPr/>
        </p:nvSpPr>
        <p:spPr>
          <a:xfrm rot="229667">
            <a:off x="628650" y="4745620"/>
            <a:ext cx="7237879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aware of the revision/additional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on offer at school</a:t>
            </a:r>
          </a:p>
        </p:txBody>
      </p:sp>
      <p:sp>
        <p:nvSpPr>
          <p:cNvPr id="10" name="TextBox 9"/>
          <p:cNvSpPr txBox="1"/>
          <p:nvPr/>
        </p:nvSpPr>
        <p:spPr>
          <a:xfrm rot="21026397">
            <a:off x="409067" y="1977169"/>
            <a:ext cx="6776214" cy="1754326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Create a revision plan with your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child well in advance of any 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examination period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0356" y="2151287"/>
            <a:ext cx="6032421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in place if not already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‘rules for homework/revision’</a:t>
            </a:r>
          </a:p>
        </p:txBody>
      </p:sp>
      <p:sp>
        <p:nvSpPr>
          <p:cNvPr id="13" name="TextBox 12"/>
          <p:cNvSpPr txBox="1"/>
          <p:nvPr/>
        </p:nvSpPr>
        <p:spPr>
          <a:xfrm rot="20278883">
            <a:off x="670141" y="4244898"/>
            <a:ext cx="5032147" cy="1200329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Agree balance between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work and social time</a:t>
            </a:r>
          </a:p>
        </p:txBody>
      </p:sp>
      <p:sp>
        <p:nvSpPr>
          <p:cNvPr id="14" name="TextBox 13"/>
          <p:cNvSpPr txBox="1"/>
          <p:nvPr/>
        </p:nvSpPr>
        <p:spPr>
          <a:xfrm rot="338695">
            <a:off x="1831859" y="2142535"/>
            <a:ext cx="7083991" cy="1200329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reviews of how your child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getting on but ask for evidence</a:t>
            </a:r>
          </a:p>
        </p:txBody>
      </p:sp>
      <p:sp>
        <p:nvSpPr>
          <p:cNvPr id="15" name="TextBox 14"/>
          <p:cNvSpPr txBox="1"/>
          <p:nvPr/>
        </p:nvSpPr>
        <p:spPr>
          <a:xfrm rot="21218732">
            <a:off x="2280356" y="3697108"/>
            <a:ext cx="5493812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regular breaks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 outdoors</a:t>
            </a:r>
          </a:p>
        </p:txBody>
      </p:sp>
      <p:sp>
        <p:nvSpPr>
          <p:cNvPr id="16" name="TextBox 15"/>
          <p:cNvSpPr txBox="1"/>
          <p:nvPr/>
        </p:nvSpPr>
        <p:spPr>
          <a:xfrm rot="220864">
            <a:off x="860344" y="3402918"/>
            <a:ext cx="8109912" cy="1754326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Become ‘au fait’ with what support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is available on the Internet and Moodle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183584">
            <a:off x="953061" y="5240506"/>
            <a:ext cx="7237879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reward structure to motivate</a:t>
            </a:r>
          </a:p>
        </p:txBody>
      </p:sp>
      <p:sp>
        <p:nvSpPr>
          <p:cNvPr id="18" name="TextBox 17"/>
          <p:cNvSpPr txBox="1"/>
          <p:nvPr/>
        </p:nvSpPr>
        <p:spPr>
          <a:xfrm rot="296322">
            <a:off x="898528" y="2187689"/>
            <a:ext cx="7545655" cy="1200329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coloured pens/post-it notes/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coloured card/ paper clips </a:t>
            </a:r>
            <a:r>
              <a:rPr lang="en-GB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237206">
            <a:off x="784574" y="3681796"/>
            <a:ext cx="7556877" cy="646331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Provide favourite snacks as ‘carrots’</a:t>
            </a:r>
          </a:p>
        </p:txBody>
      </p:sp>
      <p:sp>
        <p:nvSpPr>
          <p:cNvPr id="20" name="TextBox 19"/>
          <p:cNvSpPr txBox="1"/>
          <p:nvPr/>
        </p:nvSpPr>
        <p:spPr>
          <a:xfrm rot="21224308">
            <a:off x="2513809" y="2856089"/>
            <a:ext cx="5570756" cy="646331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a ‘revision buddy’</a:t>
            </a:r>
          </a:p>
        </p:txBody>
      </p:sp>
      <p:sp>
        <p:nvSpPr>
          <p:cNvPr id="21" name="TextBox 20"/>
          <p:cNvSpPr txBox="1"/>
          <p:nvPr/>
        </p:nvSpPr>
        <p:spPr>
          <a:xfrm rot="235726">
            <a:off x="1025863" y="3013388"/>
            <a:ext cx="7725192" cy="2308324"/>
          </a:xfrm>
          <a:prstGeom prst="rect">
            <a:avLst/>
          </a:prstGeom>
          <a:solidFill>
            <a:srgbClr val="CC00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an exam ask how it went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(respect your child’s wishes to deal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feelings in their own way but</a:t>
            </a: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‘tomorrow is another day’)</a:t>
            </a:r>
          </a:p>
        </p:txBody>
      </p:sp>
      <p:pic>
        <p:nvPicPr>
          <p:cNvPr id="23" name="06 - Shin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606"/>
                  <p14:fade ou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248" y="715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8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F191E-B4FD-448A-A153-1C04D9671D6B}"/>
              </a:ext>
            </a:extLst>
          </p:cNvPr>
          <p:cNvSpPr txBox="1"/>
          <p:nvPr/>
        </p:nvSpPr>
        <p:spPr>
          <a:xfrm>
            <a:off x="2030930" y="1992429"/>
            <a:ext cx="5082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Century Gothic" panose="020B0502020202020204" pitchFamily="34" charset="0"/>
              </a:rPr>
              <a:t>Revision</a:t>
            </a:r>
          </a:p>
        </p:txBody>
      </p:sp>
    </p:spTree>
    <p:extLst>
      <p:ext uri="{BB962C8B-B14F-4D97-AF65-F5344CB8AC3E}">
        <p14:creationId xmlns:p14="http://schemas.microsoft.com/office/powerpoint/2010/main" val="73802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704199"/>
            <a:ext cx="7886700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Barriers to Revision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690689"/>
            <a:ext cx="7886700" cy="41428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Extensive research is pretty conclusive about this - most students use ineffective revision methods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Students are not good at knowing which strategies are effective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870200" algn="r"/>
                <a:tab pos="3136900" algn="l"/>
              </a:tabLst>
            </a:pPr>
            <a:r>
              <a:rPr lang="en-GB" dirty="0"/>
              <a:t>Students think revision means hours and hours of reading notes or revision guides</a:t>
            </a:r>
          </a:p>
        </p:txBody>
      </p:sp>
      <p:pic>
        <p:nvPicPr>
          <p:cNvPr id="5" name="Barriers">
            <a:hlinkClick r:id="" action="ppaction://media"/>
            <a:extLst>
              <a:ext uri="{FF2B5EF4-FFF2-40B4-BE49-F238E27FC236}">
                <a16:creationId xmlns:a16="http://schemas.microsoft.com/office/drawing/2014/main" id="{2CF01D17-FE2B-46B2-8F09-1FBB2CEFB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0144" y="436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49" y="704199"/>
            <a:ext cx="7989139" cy="986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 dirty="0"/>
              <a:t>Revision is necessary, in fact it is crucial. Look how easily we forget things: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54" y="1883698"/>
            <a:ext cx="7760992" cy="4387706"/>
          </a:xfrm>
          <a:prstGeom prst="rect">
            <a:avLst/>
          </a:prstGeom>
        </p:spPr>
      </p:pic>
      <p:pic>
        <p:nvPicPr>
          <p:cNvPr id="3" name="Forgetting">
            <a:hlinkClick r:id="" action="ppaction://media"/>
            <a:extLst>
              <a:ext uri="{FF2B5EF4-FFF2-40B4-BE49-F238E27FC236}">
                <a16:creationId xmlns:a16="http://schemas.microsoft.com/office/drawing/2014/main" id="{6340E22F-59EB-47A6-9920-91EF77242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2772" y="145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6B19135-7B59-406F-9CE0-CAE817578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2" y="570451"/>
            <a:ext cx="7222921" cy="5606512"/>
          </a:xfrm>
          <a:prstGeom prst="rect">
            <a:avLst/>
          </a:prstGeom>
        </p:spPr>
      </p:pic>
      <p:pic>
        <p:nvPicPr>
          <p:cNvPr id="3" name="Retrieval">
            <a:hlinkClick r:id="" action="ppaction://media"/>
            <a:extLst>
              <a:ext uri="{FF2B5EF4-FFF2-40B4-BE49-F238E27FC236}">
                <a16:creationId xmlns:a16="http://schemas.microsoft.com/office/drawing/2014/main" id="{D2E85FAE-1C1C-43E8-B787-AE2530939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4029" y="458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43fS33Km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63770"/>
            <a:ext cx="9177299" cy="5162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334" y="5680093"/>
            <a:ext cx="8394631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en-GB" sz="3692" b="1" dirty="0">
                <a:ln w="11430"/>
                <a:gradFill flip="none" rotWithShape="1">
                  <a:gsLst>
                    <a:gs pos="0">
                      <a:srgbClr val="05CEFF">
                        <a:shade val="30000"/>
                        <a:satMod val="115000"/>
                      </a:srgbClr>
                    </a:gs>
                    <a:gs pos="50000">
                      <a:srgbClr val="05CEFF">
                        <a:shade val="67500"/>
                        <a:satMod val="115000"/>
                      </a:srgbClr>
                    </a:gs>
                    <a:gs pos="100000">
                      <a:srgbClr val="05CE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  <a:cs typeface="Arial"/>
              </a:rPr>
              <a:t>How does the brain remember?</a:t>
            </a:r>
          </a:p>
        </p:txBody>
      </p:sp>
    </p:spTree>
    <p:extLst>
      <p:ext uri="{BB962C8B-B14F-4D97-AF65-F5344CB8AC3E}">
        <p14:creationId xmlns:p14="http://schemas.microsoft.com/office/powerpoint/2010/main" val="159193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61BBD-90AF-CC5C-6C03-D8E508484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82" y="263770"/>
            <a:ext cx="4621449" cy="3265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938DC-0461-201C-5B7F-A3A4F5BA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69"/>
            <a:ext cx="3737921" cy="2507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56ABB-E665-C3F0-C8E6-0DFF28D27977}"/>
              </a:ext>
            </a:extLst>
          </p:cNvPr>
          <p:cNvSpPr txBox="1"/>
          <p:nvPr/>
        </p:nvSpPr>
        <p:spPr>
          <a:xfrm>
            <a:off x="0" y="3284940"/>
            <a:ext cx="9260211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15" b="1" u="sng" dirty="0">
                <a:latin typeface="Century Gothic" panose="020B0502020202020204" pitchFamily="34" charset="0"/>
              </a:rPr>
              <a:t>Retrieval Practice Top Tips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It is the most efficient way to move knowledge to long term memory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Apply this strategy to prepare for your mocks and use the mocks to learn about exam technique and to reflect on your preparation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Test yourself little and often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Interleave topics and subjects for the best results</a:t>
            </a:r>
          </a:p>
          <a:p>
            <a:pPr marL="422041" indent="-422041">
              <a:buFont typeface="+mj-lt"/>
              <a:buAutoNum type="arabicPeriod"/>
            </a:pPr>
            <a:r>
              <a:rPr lang="en-GB" sz="2215" dirty="0">
                <a:latin typeface="Century Gothic" panose="020B0502020202020204" pitchFamily="34" charset="0"/>
              </a:rPr>
              <a:t>Flashcards are efficient and quizzes are fun, use both methods </a:t>
            </a:r>
          </a:p>
          <a:p>
            <a:pPr marL="422041" indent="-422041">
              <a:buFont typeface="+mj-lt"/>
              <a:buAutoNum type="arabicPeriod"/>
            </a:pPr>
            <a:endParaRPr lang="en-GB" sz="2215" dirty="0">
              <a:latin typeface="Century Gothic" panose="020B0502020202020204" pitchFamily="34" charset="0"/>
            </a:endParaRPr>
          </a:p>
        </p:txBody>
      </p:sp>
      <p:pic>
        <p:nvPicPr>
          <p:cNvPr id="3" name="Retrieval practice">
            <a:hlinkClick r:id="" action="ppaction://media"/>
            <a:extLst>
              <a:ext uri="{FF2B5EF4-FFF2-40B4-BE49-F238E27FC236}">
                <a16:creationId xmlns:a16="http://schemas.microsoft.com/office/drawing/2014/main" id="{5429476D-41FC-4BC4-8B72-A00BEFC7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4543" y="299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W8_zPYmMl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263770"/>
            <a:ext cx="9177298" cy="51622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659" y="5372595"/>
            <a:ext cx="8712683" cy="12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en-GB" sz="3692" b="1" dirty="0">
                <a:ln w="11430"/>
                <a:gradFill flip="none" rotWithShape="1">
                  <a:gsLst>
                    <a:gs pos="0">
                      <a:srgbClr val="05CEFF">
                        <a:shade val="30000"/>
                        <a:satMod val="115000"/>
                      </a:srgbClr>
                    </a:gs>
                    <a:gs pos="50000">
                      <a:srgbClr val="05CEFF">
                        <a:shade val="67500"/>
                        <a:satMod val="115000"/>
                      </a:srgbClr>
                    </a:gs>
                    <a:gs pos="100000">
                      <a:srgbClr val="05CE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entury Gothic" panose="020B0502020202020204" pitchFamily="34" charset="0"/>
                <a:cs typeface="Arial"/>
              </a:rPr>
              <a:t>Which revision strategies work best and why? </a:t>
            </a:r>
          </a:p>
        </p:txBody>
      </p:sp>
    </p:spTree>
    <p:extLst>
      <p:ext uri="{BB962C8B-B14F-4D97-AF65-F5344CB8AC3E}">
        <p14:creationId xmlns:p14="http://schemas.microsoft.com/office/powerpoint/2010/main" val="266392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441" y="5305582"/>
            <a:ext cx="1938550" cy="137223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28650" y="838200"/>
            <a:ext cx="7886700" cy="852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Top 10 Techniques and Impact on Progress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2362199"/>
            <a:ext cx="6356350" cy="381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Summarising - writing summaries of texts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Highlighting/underlining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Re-reading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Keyword mnemonics - choosing a word to associate with information - LOW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Imagery - forming mental pictures while reading or listening - 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7" y="1690689"/>
            <a:ext cx="2135185" cy="1484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390" y="3369228"/>
            <a:ext cx="1514211" cy="1685926"/>
          </a:xfrm>
          <a:prstGeom prst="rect">
            <a:avLst/>
          </a:prstGeom>
        </p:spPr>
      </p:pic>
      <p:pic>
        <p:nvPicPr>
          <p:cNvPr id="7" name="poster">
            <a:hlinkClick r:id="" action="ppaction://media"/>
            <a:extLst>
              <a:ext uri="{FF2B5EF4-FFF2-40B4-BE49-F238E27FC236}">
                <a16:creationId xmlns:a16="http://schemas.microsoft.com/office/drawing/2014/main" id="{2C5BB039-2299-471A-81EE-3E10A5593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3695" y="282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S Presentation Template - 181122 [Read-Only]" id="{2A1DF608-7589-4EA6-883A-5E2AC3E41AA6}" vid="{1795A151-6695-4E11-836C-B546B780023D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S Presentation Template - 181122 [Read-Only]" id="{2A1DF608-7589-4EA6-883A-5E2AC3E41AA6}" vid="{360C4111-2AD1-49DD-BF74-A592365423F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Century Gothic" panose="020B050202020202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651</Words>
  <Application>Microsoft Office PowerPoint</Application>
  <PresentationFormat>On-screen Show (4:3)</PresentationFormat>
  <Paragraphs>89</Paragraphs>
  <Slides>18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Office Theme</vt:lpstr>
      <vt:lpstr>2_Office Theme</vt:lpstr>
      <vt:lpstr>3_Default Design</vt:lpstr>
      <vt:lpstr>3_Office Theme</vt:lpstr>
      <vt:lpstr>Support &amp; Revision Evening for Parents and Carers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 Maps</vt:lpstr>
      <vt:lpstr>Flash cards and ways  to improve memory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</dc:creator>
  <cp:lastModifiedBy>J Picknell</cp:lastModifiedBy>
  <cp:revision>51</cp:revision>
  <cp:lastPrinted>2023-05-17T08:40:29Z</cp:lastPrinted>
  <dcterms:created xsi:type="dcterms:W3CDTF">2023-05-16T20:39:04Z</dcterms:created>
  <dcterms:modified xsi:type="dcterms:W3CDTF">2023-11-27T12:28:20Z</dcterms:modified>
</cp:coreProperties>
</file>